
<file path=[Content_Types].xml><?xml version="1.0" encoding="utf-8"?>
<Types xmlns="http://schemas.openxmlformats.org/package/2006/content-types">
  <Default Extension="emf" ContentType="image/x-emf"/>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17"/>
  </p:notesMasterIdLst>
  <p:sldIdLst>
    <p:sldId id="256" r:id="rId2"/>
    <p:sldId id="259" r:id="rId3"/>
    <p:sldId id="301" r:id="rId4"/>
    <p:sldId id="298" r:id="rId5"/>
    <p:sldId id="304" r:id="rId6"/>
    <p:sldId id="275" r:id="rId7"/>
    <p:sldId id="262" r:id="rId8"/>
    <p:sldId id="297" r:id="rId9"/>
    <p:sldId id="281" r:id="rId10"/>
    <p:sldId id="302" r:id="rId11"/>
    <p:sldId id="305" r:id="rId12"/>
    <p:sldId id="286" r:id="rId13"/>
    <p:sldId id="295" r:id="rId14"/>
    <p:sldId id="294" r:id="rId15"/>
    <p:sldId id="306" r:id="rId16"/>
  </p:sldIdLst>
  <p:sldSz cx="9906000" cy="6858000" type="A4"/>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ublex3210@outlook.jp" initials="d" lastIdx="1" clrIdx="0">
    <p:extLst>
      <p:ext uri="{19B8F6BF-5375-455C-9EA6-DF929625EA0E}">
        <p15:presenceInfo xmlns:p15="http://schemas.microsoft.com/office/powerpoint/2012/main" userId="8eb573c7002918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E8A768-2DC0-4F07-8EEB-810F8415F5E2}" v="226" dt="2020-02-26T22:59:18.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0" autoAdjust="0"/>
    <p:restoredTop sz="87586" autoAdjust="0"/>
  </p:normalViewPr>
  <p:slideViewPr>
    <p:cSldViewPr snapToGrid="0">
      <p:cViewPr varScale="1">
        <p:scale>
          <a:sx n="68" d="100"/>
          <a:sy n="68" d="100"/>
        </p:scale>
        <p:origin x="9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ublex3210@outlook.jp" userId="8eb573c700291800" providerId="LiveId" clId="{AEE8A768-2DC0-4F07-8EEB-810F8415F5E2}"/>
    <pc:docChg chg="undo custSel modSld">
      <pc:chgData name="doublex3210@outlook.jp" userId="8eb573c700291800" providerId="LiveId" clId="{AEE8A768-2DC0-4F07-8EEB-810F8415F5E2}" dt="2020-02-26T22:59:18.443" v="148" actId="164"/>
      <pc:docMkLst>
        <pc:docMk/>
      </pc:docMkLst>
      <pc:sldChg chg="modSp">
        <pc:chgData name="doublex3210@outlook.jp" userId="8eb573c700291800" providerId="LiveId" clId="{AEE8A768-2DC0-4F07-8EEB-810F8415F5E2}" dt="2020-02-06T00:27:43.419" v="10" actId="1076"/>
        <pc:sldMkLst>
          <pc:docMk/>
          <pc:sldMk cId="3097812076" sldId="259"/>
        </pc:sldMkLst>
        <pc:spChg chg="mod">
          <ac:chgData name="doublex3210@outlook.jp" userId="8eb573c700291800" providerId="LiveId" clId="{AEE8A768-2DC0-4F07-8EEB-810F8415F5E2}" dt="2020-02-06T00:27:43.419" v="10" actId="1076"/>
          <ac:spMkLst>
            <pc:docMk/>
            <pc:sldMk cId="3097812076" sldId="259"/>
            <ac:spMk id="4" creationId="{8C29FE55-604E-4503-B280-EBB08B17A5E2}"/>
          </ac:spMkLst>
        </pc:spChg>
        <pc:spChg chg="mod">
          <ac:chgData name="doublex3210@outlook.jp" userId="8eb573c700291800" providerId="LiveId" clId="{AEE8A768-2DC0-4F07-8EEB-810F8415F5E2}" dt="2020-02-06T00:26:37.795" v="1" actId="1076"/>
          <ac:spMkLst>
            <pc:docMk/>
            <pc:sldMk cId="3097812076" sldId="259"/>
            <ac:spMk id="18" creationId="{F1F3D674-1DF2-460F-8112-56D1E5248644}"/>
          </ac:spMkLst>
        </pc:spChg>
      </pc:sldChg>
      <pc:sldChg chg="addSp delSp modSp">
        <pc:chgData name="doublex3210@outlook.jp" userId="8eb573c700291800" providerId="LiveId" clId="{AEE8A768-2DC0-4F07-8EEB-810F8415F5E2}" dt="2020-02-19T17:28:23.240" v="145" actId="20577"/>
        <pc:sldMkLst>
          <pc:docMk/>
          <pc:sldMk cId="2407403922" sldId="281"/>
        </pc:sldMkLst>
        <pc:spChg chg="add del mod">
          <ac:chgData name="doublex3210@outlook.jp" userId="8eb573c700291800" providerId="LiveId" clId="{AEE8A768-2DC0-4F07-8EEB-810F8415F5E2}" dt="2020-02-06T03:36:48.869" v="137" actId="478"/>
          <ac:spMkLst>
            <pc:docMk/>
            <pc:sldMk cId="2407403922" sldId="281"/>
            <ac:spMk id="3" creationId="{7163F83B-BDEF-46F0-BFD5-F09AA44CC222}"/>
          </ac:spMkLst>
        </pc:spChg>
        <pc:spChg chg="mod">
          <ac:chgData name="doublex3210@outlook.jp" userId="8eb573c700291800" providerId="LiveId" clId="{AEE8A768-2DC0-4F07-8EEB-810F8415F5E2}" dt="2020-02-19T17:28:23.240" v="145" actId="20577"/>
          <ac:spMkLst>
            <pc:docMk/>
            <pc:sldMk cId="2407403922" sldId="281"/>
            <ac:spMk id="14" creationId="{CCFC3E69-C797-450B-AA23-32E117F4746D}"/>
          </ac:spMkLst>
        </pc:spChg>
        <pc:spChg chg="add del mod">
          <ac:chgData name="doublex3210@outlook.jp" userId="8eb573c700291800" providerId="LiveId" clId="{AEE8A768-2DC0-4F07-8EEB-810F8415F5E2}" dt="2020-02-06T03:36:41.409" v="134" actId="478"/>
          <ac:spMkLst>
            <pc:docMk/>
            <pc:sldMk cId="2407403922" sldId="281"/>
            <ac:spMk id="22" creationId="{8AC10B46-647C-42A3-8364-BA80116632ED}"/>
          </ac:spMkLst>
        </pc:spChg>
        <pc:picChg chg="add del">
          <ac:chgData name="doublex3210@outlook.jp" userId="8eb573c700291800" providerId="LiveId" clId="{AEE8A768-2DC0-4F07-8EEB-810F8415F5E2}" dt="2020-02-06T03:36:44.939" v="136" actId="478"/>
          <ac:picMkLst>
            <pc:docMk/>
            <pc:sldMk cId="2407403922" sldId="281"/>
            <ac:picMk id="6" creationId="{8908D85C-E971-45AC-B234-420A4B4210C8}"/>
          </ac:picMkLst>
        </pc:picChg>
      </pc:sldChg>
      <pc:sldChg chg="modSp">
        <pc:chgData name="doublex3210@outlook.jp" userId="8eb573c700291800" providerId="LiveId" clId="{AEE8A768-2DC0-4F07-8EEB-810F8415F5E2}" dt="2020-02-06T00:29:03.862" v="71" actId="1076"/>
        <pc:sldMkLst>
          <pc:docMk/>
          <pc:sldMk cId="3799648389" sldId="298"/>
        </pc:sldMkLst>
        <pc:spChg chg="mod">
          <ac:chgData name="doublex3210@outlook.jp" userId="8eb573c700291800" providerId="LiveId" clId="{AEE8A768-2DC0-4F07-8EEB-810F8415F5E2}" dt="2020-02-06T00:29:03.862" v="71" actId="1076"/>
          <ac:spMkLst>
            <pc:docMk/>
            <pc:sldMk cId="3799648389" sldId="298"/>
            <ac:spMk id="30" creationId="{46EC196B-8550-4CB5-8A85-F4A8F9977BFC}"/>
          </ac:spMkLst>
        </pc:spChg>
      </pc:sldChg>
      <pc:sldChg chg="addSp modSp">
        <pc:chgData name="doublex3210@outlook.jp" userId="8eb573c700291800" providerId="LiveId" clId="{AEE8A768-2DC0-4F07-8EEB-810F8415F5E2}" dt="2020-02-26T22:59:18.443" v="148" actId="164"/>
        <pc:sldMkLst>
          <pc:docMk/>
          <pc:sldMk cId="2715818715" sldId="302"/>
        </pc:sldMkLst>
        <pc:spChg chg="mod">
          <ac:chgData name="doublex3210@outlook.jp" userId="8eb573c700291800" providerId="LiveId" clId="{AEE8A768-2DC0-4F07-8EEB-810F8415F5E2}" dt="2020-02-26T22:59:04.443" v="147" actId="1076"/>
          <ac:spMkLst>
            <pc:docMk/>
            <pc:sldMk cId="2715818715" sldId="302"/>
            <ac:spMk id="2" creationId="{91238400-CCD1-463C-BFAC-55B98B2D606B}"/>
          </ac:spMkLst>
        </pc:spChg>
        <pc:spChg chg="mod">
          <ac:chgData name="doublex3210@outlook.jp" userId="8eb573c700291800" providerId="LiveId" clId="{AEE8A768-2DC0-4F07-8EEB-810F8415F5E2}" dt="2020-02-26T22:59:18.443" v="148" actId="164"/>
          <ac:spMkLst>
            <pc:docMk/>
            <pc:sldMk cId="2715818715" sldId="302"/>
            <ac:spMk id="11" creationId="{076B6EC3-5D81-45E8-9EBE-36AB64AD44F5}"/>
          </ac:spMkLst>
        </pc:spChg>
        <pc:spChg chg="mod">
          <ac:chgData name="doublex3210@outlook.jp" userId="8eb573c700291800" providerId="LiveId" clId="{AEE8A768-2DC0-4F07-8EEB-810F8415F5E2}" dt="2020-02-26T22:59:18.443" v="148" actId="164"/>
          <ac:spMkLst>
            <pc:docMk/>
            <pc:sldMk cId="2715818715" sldId="302"/>
            <ac:spMk id="13" creationId="{F8082C63-07E1-4FC9-8483-3288F95C29C8}"/>
          </ac:spMkLst>
        </pc:spChg>
        <pc:spChg chg="mod">
          <ac:chgData name="doublex3210@outlook.jp" userId="8eb573c700291800" providerId="LiveId" clId="{AEE8A768-2DC0-4F07-8EEB-810F8415F5E2}" dt="2020-02-26T22:59:18.443" v="148" actId="164"/>
          <ac:spMkLst>
            <pc:docMk/>
            <pc:sldMk cId="2715818715" sldId="302"/>
            <ac:spMk id="14" creationId="{DBAD44F1-56ED-4426-AFA4-120D1003644F}"/>
          </ac:spMkLst>
        </pc:spChg>
        <pc:spChg chg="mod">
          <ac:chgData name="doublex3210@outlook.jp" userId="8eb573c700291800" providerId="LiveId" clId="{AEE8A768-2DC0-4F07-8EEB-810F8415F5E2}" dt="2020-02-26T22:59:18.443" v="148" actId="164"/>
          <ac:spMkLst>
            <pc:docMk/>
            <pc:sldMk cId="2715818715" sldId="302"/>
            <ac:spMk id="18" creationId="{A938CD96-4E32-4C41-BCA4-DAE3D7A08F30}"/>
          </ac:spMkLst>
        </pc:spChg>
        <pc:spChg chg="mod">
          <ac:chgData name="doublex3210@outlook.jp" userId="8eb573c700291800" providerId="LiveId" clId="{AEE8A768-2DC0-4F07-8EEB-810F8415F5E2}" dt="2020-02-26T22:59:18.443" v="148" actId="164"/>
          <ac:spMkLst>
            <pc:docMk/>
            <pc:sldMk cId="2715818715" sldId="302"/>
            <ac:spMk id="22" creationId="{9EDEA52A-2ED5-425B-AC66-2361D375A4C3}"/>
          </ac:spMkLst>
        </pc:spChg>
        <pc:spChg chg="mod">
          <ac:chgData name="doublex3210@outlook.jp" userId="8eb573c700291800" providerId="LiveId" clId="{AEE8A768-2DC0-4F07-8EEB-810F8415F5E2}" dt="2020-02-06T03:47:13.162" v="143" actId="14100"/>
          <ac:spMkLst>
            <pc:docMk/>
            <pc:sldMk cId="2715818715" sldId="302"/>
            <ac:spMk id="24" creationId="{9934479C-EDD4-4BC2-9BCB-D9F77CF5DE03}"/>
          </ac:spMkLst>
        </pc:spChg>
        <pc:grpChg chg="add mod">
          <ac:chgData name="doublex3210@outlook.jp" userId="8eb573c700291800" providerId="LiveId" clId="{AEE8A768-2DC0-4F07-8EEB-810F8415F5E2}" dt="2020-02-26T22:59:18.443" v="148" actId="164"/>
          <ac:grpSpMkLst>
            <pc:docMk/>
            <pc:sldMk cId="2715818715" sldId="302"/>
            <ac:grpSpMk id="4" creationId="{26ED32A9-0BBD-4DBA-8BCD-6FCE28018DE7}"/>
          </ac:grpSpMkLst>
        </pc:grpChg>
        <pc:picChg chg="mod">
          <ac:chgData name="doublex3210@outlook.jp" userId="8eb573c700291800" providerId="LiveId" clId="{AEE8A768-2DC0-4F07-8EEB-810F8415F5E2}" dt="2020-02-26T22:59:18.443" v="148" actId="164"/>
          <ac:picMkLst>
            <pc:docMk/>
            <pc:sldMk cId="2715818715" sldId="302"/>
            <ac:picMk id="7" creationId="{87288B34-6E0C-4E71-818F-3579BA5D2992}"/>
          </ac:picMkLst>
        </pc:picChg>
        <pc:cxnChg chg="mod">
          <ac:chgData name="doublex3210@outlook.jp" userId="8eb573c700291800" providerId="LiveId" clId="{AEE8A768-2DC0-4F07-8EEB-810F8415F5E2}" dt="2020-02-26T22:59:18.443" v="148" actId="164"/>
          <ac:cxnSpMkLst>
            <pc:docMk/>
            <pc:sldMk cId="2715818715" sldId="302"/>
            <ac:cxnSpMk id="12" creationId="{51B07DC1-FF99-45B6-8A00-0946DC081D19}"/>
          </ac:cxnSpMkLst>
        </pc:cxnChg>
        <pc:cxnChg chg="mod">
          <ac:chgData name="doublex3210@outlook.jp" userId="8eb573c700291800" providerId="LiveId" clId="{AEE8A768-2DC0-4F07-8EEB-810F8415F5E2}" dt="2020-02-26T22:59:18.443" v="148" actId="164"/>
          <ac:cxnSpMkLst>
            <pc:docMk/>
            <pc:sldMk cId="2715818715" sldId="302"/>
            <ac:cxnSpMk id="16" creationId="{8CE82210-7510-4594-A052-59F52072EB66}"/>
          </ac:cxnSpMkLst>
        </pc:cxnChg>
        <pc:cxnChg chg="mod">
          <ac:chgData name="doublex3210@outlook.jp" userId="8eb573c700291800" providerId="LiveId" clId="{AEE8A768-2DC0-4F07-8EEB-810F8415F5E2}" dt="2020-02-26T22:59:18.443" v="148" actId="164"/>
          <ac:cxnSpMkLst>
            <pc:docMk/>
            <pc:sldMk cId="2715818715" sldId="302"/>
            <ac:cxnSpMk id="17" creationId="{51F5B97B-CC56-478D-9559-5F288DAC2ECF}"/>
          </ac:cxnSpMkLst>
        </pc:cxnChg>
      </pc:sldChg>
      <pc:sldChg chg="modSp">
        <pc:chgData name="doublex3210@outlook.jp" userId="8eb573c700291800" providerId="LiveId" clId="{AEE8A768-2DC0-4F07-8EEB-810F8415F5E2}" dt="2020-02-06T00:29:31.452" v="88"/>
        <pc:sldMkLst>
          <pc:docMk/>
          <pc:sldMk cId="3717686894" sldId="304"/>
        </pc:sldMkLst>
        <pc:spChg chg="mod">
          <ac:chgData name="doublex3210@outlook.jp" userId="8eb573c700291800" providerId="LiveId" clId="{AEE8A768-2DC0-4F07-8EEB-810F8415F5E2}" dt="2020-02-06T00:29:31.452" v="88"/>
          <ac:spMkLst>
            <pc:docMk/>
            <pc:sldMk cId="3717686894" sldId="304"/>
            <ac:spMk id="14" creationId="{FC18EDC7-B9B6-45DE-9A87-18ACF837E11C}"/>
          </ac:spMkLst>
        </pc:spChg>
      </pc:sldChg>
      <pc:sldChg chg="modSp">
        <pc:chgData name="doublex3210@outlook.jp" userId="8eb573c700291800" providerId="LiveId" clId="{AEE8A768-2DC0-4F07-8EEB-810F8415F5E2}" dt="2020-02-06T03:45:46.593" v="140" actId="20577"/>
        <pc:sldMkLst>
          <pc:docMk/>
          <pc:sldMk cId="2879298108" sldId="305"/>
        </pc:sldMkLst>
        <pc:spChg chg="mod">
          <ac:chgData name="doublex3210@outlook.jp" userId="8eb573c700291800" providerId="LiveId" clId="{AEE8A768-2DC0-4F07-8EEB-810F8415F5E2}" dt="2020-02-06T03:45:46.593" v="140" actId="20577"/>
          <ac:spMkLst>
            <pc:docMk/>
            <pc:sldMk cId="2879298108" sldId="305"/>
            <ac:spMk id="43" creationId="{3B0BDF34-F9DE-4ABF-A8C4-42197F65D97E}"/>
          </ac:spMkLst>
        </pc:spChg>
      </pc:sldChg>
    </pc:docChg>
  </pc:docChgLst>
  <pc:docChgLst>
    <pc:chgData name="doublex3210@outlook.jp" userId="8eb573c700291800" providerId="LiveId" clId="{598121B7-FBEE-486F-8A7C-D5149DA147DD}"/>
    <pc:docChg chg="undo custSel modSld">
      <pc:chgData name="doublex3210@outlook.jp" userId="8eb573c700291800" providerId="LiveId" clId="{598121B7-FBEE-486F-8A7C-D5149DA147DD}" dt="2020-02-05T15:28:32.478" v="992" actId="14100"/>
      <pc:docMkLst>
        <pc:docMk/>
      </pc:docMkLst>
      <pc:sldChg chg="modSp modNotesTx">
        <pc:chgData name="doublex3210@outlook.jp" userId="8eb573c700291800" providerId="LiveId" clId="{598121B7-FBEE-486F-8A7C-D5149DA147DD}" dt="2020-02-05T14:47:22.226" v="735" actId="255"/>
        <pc:sldMkLst>
          <pc:docMk/>
          <pc:sldMk cId="3097812076" sldId="259"/>
        </pc:sldMkLst>
        <pc:spChg chg="mod">
          <ac:chgData name="doublex3210@outlook.jp" userId="8eb573c700291800" providerId="LiveId" clId="{598121B7-FBEE-486F-8A7C-D5149DA147DD}" dt="2020-02-05T14:47:22.226" v="735" actId="255"/>
          <ac:spMkLst>
            <pc:docMk/>
            <pc:sldMk cId="3097812076" sldId="259"/>
            <ac:spMk id="25" creationId="{1B285B5F-D92C-4FE0-91FC-41F680D382FA}"/>
          </ac:spMkLst>
        </pc:spChg>
      </pc:sldChg>
      <pc:sldChg chg="addSp delSp modSp">
        <pc:chgData name="doublex3210@outlook.jp" userId="8eb573c700291800" providerId="LiveId" clId="{598121B7-FBEE-486F-8A7C-D5149DA147DD}" dt="2020-02-05T15:23:52.354" v="957" actId="1076"/>
        <pc:sldMkLst>
          <pc:docMk/>
          <pc:sldMk cId="2660172304" sldId="262"/>
        </pc:sldMkLst>
        <pc:spChg chg="mod">
          <ac:chgData name="doublex3210@outlook.jp" userId="8eb573c700291800" providerId="LiveId" clId="{598121B7-FBEE-486F-8A7C-D5149DA147DD}" dt="2020-02-05T15:17:16.875" v="944" actId="1076"/>
          <ac:spMkLst>
            <pc:docMk/>
            <pc:sldMk cId="2660172304" sldId="262"/>
            <ac:spMk id="3" creationId="{4D65B742-513E-4D0F-BBF7-2A46B5B448F2}"/>
          </ac:spMkLst>
        </pc:spChg>
        <pc:spChg chg="mod">
          <ac:chgData name="doublex3210@outlook.jp" userId="8eb573c700291800" providerId="LiveId" clId="{598121B7-FBEE-486F-8A7C-D5149DA147DD}" dt="2020-02-05T15:23:52.354" v="957" actId="1076"/>
          <ac:spMkLst>
            <pc:docMk/>
            <pc:sldMk cId="2660172304" sldId="262"/>
            <ac:spMk id="5" creationId="{9C0F70C0-052C-44B8-BAD3-2A529919D558}"/>
          </ac:spMkLst>
        </pc:spChg>
        <pc:spChg chg="del mod topLvl">
          <ac:chgData name="doublex3210@outlook.jp" userId="8eb573c700291800" providerId="LiveId" clId="{598121B7-FBEE-486F-8A7C-D5149DA147DD}" dt="2020-02-05T14:10:25.510" v="1" actId="478"/>
          <ac:spMkLst>
            <pc:docMk/>
            <pc:sldMk cId="2660172304" sldId="262"/>
            <ac:spMk id="11" creationId="{F999CCC9-5DB7-4910-9F80-C95EBC79F0EA}"/>
          </ac:spMkLst>
        </pc:spChg>
        <pc:spChg chg="mod">
          <ac:chgData name="doublex3210@outlook.jp" userId="8eb573c700291800" providerId="LiveId" clId="{598121B7-FBEE-486F-8A7C-D5149DA147DD}" dt="2020-02-05T14:11:24.193" v="89" actId="1076"/>
          <ac:spMkLst>
            <pc:docMk/>
            <pc:sldMk cId="2660172304" sldId="262"/>
            <ac:spMk id="13" creationId="{AC68F2EB-0318-4395-944F-73ED7FDF029E}"/>
          </ac:spMkLst>
        </pc:spChg>
        <pc:spChg chg="mod">
          <ac:chgData name="doublex3210@outlook.jp" userId="8eb573c700291800" providerId="LiveId" clId="{598121B7-FBEE-486F-8A7C-D5149DA147DD}" dt="2020-02-05T15:19:35.641" v="953" actId="1076"/>
          <ac:spMkLst>
            <pc:docMk/>
            <pc:sldMk cId="2660172304" sldId="262"/>
            <ac:spMk id="14" creationId="{2FEA0206-F1A8-4FA0-A55C-551A2D75B3A2}"/>
          </ac:spMkLst>
        </pc:spChg>
        <pc:spChg chg="mod">
          <ac:chgData name="doublex3210@outlook.jp" userId="8eb573c700291800" providerId="LiveId" clId="{598121B7-FBEE-486F-8A7C-D5149DA147DD}" dt="2020-02-05T14:48:58.257" v="742" actId="255"/>
          <ac:spMkLst>
            <pc:docMk/>
            <pc:sldMk cId="2660172304" sldId="262"/>
            <ac:spMk id="16" creationId="{2A3B1218-B3CB-496E-A199-425470BC893F}"/>
          </ac:spMkLst>
        </pc:spChg>
        <pc:spChg chg="mod">
          <ac:chgData name="doublex3210@outlook.jp" userId="8eb573c700291800" providerId="LiveId" clId="{598121B7-FBEE-486F-8A7C-D5149DA147DD}" dt="2020-02-05T14:11:41.330" v="94" actId="1076"/>
          <ac:spMkLst>
            <pc:docMk/>
            <pc:sldMk cId="2660172304" sldId="262"/>
            <ac:spMk id="17" creationId="{2060EE61-7DB9-4F3B-8153-9399274C9D9C}"/>
          </ac:spMkLst>
        </pc:spChg>
        <pc:spChg chg="mod">
          <ac:chgData name="doublex3210@outlook.jp" userId="8eb573c700291800" providerId="LiveId" clId="{598121B7-FBEE-486F-8A7C-D5149DA147DD}" dt="2020-02-05T14:48:47.577" v="741" actId="1076"/>
          <ac:spMkLst>
            <pc:docMk/>
            <pc:sldMk cId="2660172304" sldId="262"/>
            <ac:spMk id="19" creationId="{1501CA72-68A4-4550-81B2-501E14536B08}"/>
          </ac:spMkLst>
        </pc:spChg>
        <pc:spChg chg="add mod">
          <ac:chgData name="doublex3210@outlook.jp" userId="8eb573c700291800" providerId="LiveId" clId="{598121B7-FBEE-486F-8A7C-D5149DA147DD}" dt="2020-02-05T14:11:13.403" v="87" actId="1076"/>
          <ac:spMkLst>
            <pc:docMk/>
            <pc:sldMk cId="2660172304" sldId="262"/>
            <ac:spMk id="20" creationId="{25FE09B3-CBA6-43CC-A485-D8862CE006C8}"/>
          </ac:spMkLst>
        </pc:spChg>
        <pc:grpChg chg="del">
          <ac:chgData name="doublex3210@outlook.jp" userId="8eb573c700291800" providerId="LiveId" clId="{598121B7-FBEE-486F-8A7C-D5149DA147DD}" dt="2020-02-05T14:10:25.510" v="1" actId="478"/>
          <ac:grpSpMkLst>
            <pc:docMk/>
            <pc:sldMk cId="2660172304" sldId="262"/>
            <ac:grpSpMk id="9" creationId="{59AB516A-42EE-4E1E-B9E8-C82DA5994656}"/>
          </ac:grpSpMkLst>
        </pc:grpChg>
        <pc:grpChg chg="mod topLvl">
          <ac:chgData name="doublex3210@outlook.jp" userId="8eb573c700291800" providerId="LiveId" clId="{598121B7-FBEE-486F-8A7C-D5149DA147DD}" dt="2020-02-05T15:17:40.690" v="950" actId="1076"/>
          <ac:grpSpMkLst>
            <pc:docMk/>
            <pc:sldMk cId="2660172304" sldId="262"/>
            <ac:grpSpMk id="10" creationId="{921DC260-A105-4E28-B710-28ECA83E3289}"/>
          </ac:grpSpMkLst>
        </pc:grpChg>
        <pc:picChg chg="mod">
          <ac:chgData name="doublex3210@outlook.jp" userId="8eb573c700291800" providerId="LiveId" clId="{598121B7-FBEE-486F-8A7C-D5149DA147DD}" dt="2020-02-05T15:17:33.948" v="948" actId="1076"/>
          <ac:picMkLst>
            <pc:docMk/>
            <pc:sldMk cId="2660172304" sldId="262"/>
            <ac:picMk id="12" creationId="{4898A34C-6497-487D-A42A-AC753F909068}"/>
          </ac:picMkLst>
        </pc:picChg>
        <pc:picChg chg="mod">
          <ac:chgData name="doublex3210@outlook.jp" userId="8eb573c700291800" providerId="LiveId" clId="{598121B7-FBEE-486F-8A7C-D5149DA147DD}" dt="2020-02-05T15:17:06.350" v="943" actId="14100"/>
          <ac:picMkLst>
            <pc:docMk/>
            <pc:sldMk cId="2660172304" sldId="262"/>
            <ac:picMk id="15" creationId="{CC9C4447-93A1-4FA3-A90A-95E57D9EB47F}"/>
          </ac:picMkLst>
        </pc:picChg>
        <pc:picChg chg="mod">
          <ac:chgData name="doublex3210@outlook.jp" userId="8eb573c700291800" providerId="LiveId" clId="{598121B7-FBEE-486F-8A7C-D5149DA147DD}" dt="2020-02-05T15:17:23.710" v="945" actId="1076"/>
          <ac:picMkLst>
            <pc:docMk/>
            <pc:sldMk cId="2660172304" sldId="262"/>
            <ac:picMk id="18" creationId="{45F923A7-DF65-4C5B-855D-558F8EDBC99B}"/>
          </ac:picMkLst>
        </pc:picChg>
      </pc:sldChg>
      <pc:sldChg chg="addSp delSp modSp modNotesTx">
        <pc:chgData name="doublex3210@outlook.jp" userId="8eb573c700291800" providerId="LiveId" clId="{598121B7-FBEE-486F-8A7C-D5149DA147DD}" dt="2020-02-05T15:28:09.535" v="988" actId="20577"/>
        <pc:sldMkLst>
          <pc:docMk/>
          <pc:sldMk cId="2407403922" sldId="281"/>
        </pc:sldMkLst>
        <pc:spChg chg="mod">
          <ac:chgData name="doublex3210@outlook.jp" userId="8eb573c700291800" providerId="LiveId" clId="{598121B7-FBEE-486F-8A7C-D5149DA147DD}" dt="2020-02-05T14:33:52.410" v="650" actId="114"/>
          <ac:spMkLst>
            <pc:docMk/>
            <pc:sldMk cId="2407403922" sldId="281"/>
            <ac:spMk id="10" creationId="{5BE86E7A-AED0-48A6-B47D-5834265C3B99}"/>
          </ac:spMkLst>
        </pc:spChg>
        <pc:spChg chg="mod">
          <ac:chgData name="doublex3210@outlook.jp" userId="8eb573c700291800" providerId="LiveId" clId="{598121B7-FBEE-486F-8A7C-D5149DA147DD}" dt="2020-02-05T14:34:00.500" v="651" actId="114"/>
          <ac:spMkLst>
            <pc:docMk/>
            <pc:sldMk cId="2407403922" sldId="281"/>
            <ac:spMk id="13" creationId="{A5C5E88F-8E9B-4910-BE40-DF2A5B5B72D5}"/>
          </ac:spMkLst>
        </pc:spChg>
        <pc:spChg chg="mod">
          <ac:chgData name="doublex3210@outlook.jp" userId="8eb573c700291800" providerId="LiveId" clId="{598121B7-FBEE-486F-8A7C-D5149DA147DD}" dt="2020-02-05T15:13:13.148" v="858" actId="255"/>
          <ac:spMkLst>
            <pc:docMk/>
            <pc:sldMk cId="2407403922" sldId="281"/>
            <ac:spMk id="17" creationId="{5B3A5A62-75A1-4FE8-853D-F553CFFCD015}"/>
          </ac:spMkLst>
        </pc:spChg>
        <pc:spChg chg="add del">
          <ac:chgData name="doublex3210@outlook.jp" userId="8eb573c700291800" providerId="LiveId" clId="{598121B7-FBEE-486F-8A7C-D5149DA147DD}" dt="2020-02-05T14:52:54.207" v="774"/>
          <ac:spMkLst>
            <pc:docMk/>
            <pc:sldMk cId="2407403922" sldId="281"/>
            <ac:spMk id="22" creationId="{A993F266-23E3-45EC-B3E4-EE7BBA27A200}"/>
          </ac:spMkLst>
        </pc:spChg>
        <pc:picChg chg="del">
          <ac:chgData name="doublex3210@outlook.jp" userId="8eb573c700291800" providerId="LiveId" clId="{598121B7-FBEE-486F-8A7C-D5149DA147DD}" dt="2020-02-05T15:01:03.146" v="793" actId="478"/>
          <ac:picMkLst>
            <pc:docMk/>
            <pc:sldMk cId="2407403922" sldId="281"/>
            <ac:picMk id="4" creationId="{8094042E-16D5-4429-813A-122976ACA4E3}"/>
          </ac:picMkLst>
        </pc:picChg>
        <pc:picChg chg="add mod ord">
          <ac:chgData name="doublex3210@outlook.jp" userId="8eb573c700291800" providerId="LiveId" clId="{598121B7-FBEE-486F-8A7C-D5149DA147DD}" dt="2020-02-05T15:01:57.294" v="810" actId="167"/>
          <ac:picMkLst>
            <pc:docMk/>
            <pc:sldMk cId="2407403922" sldId="281"/>
            <ac:picMk id="6" creationId="{8908D85C-E971-45AC-B234-420A4B4210C8}"/>
          </ac:picMkLst>
        </pc:picChg>
        <pc:picChg chg="del">
          <ac:chgData name="doublex3210@outlook.jp" userId="8eb573c700291800" providerId="LiveId" clId="{598121B7-FBEE-486F-8A7C-D5149DA147DD}" dt="2020-02-05T15:02:09.599" v="811" actId="478"/>
          <ac:picMkLst>
            <pc:docMk/>
            <pc:sldMk cId="2407403922" sldId="281"/>
            <ac:picMk id="8" creationId="{CEF6676E-5F8F-46D6-B14D-9A9014FC35CF}"/>
          </ac:picMkLst>
        </pc:picChg>
        <pc:picChg chg="add mod">
          <ac:chgData name="doublex3210@outlook.jp" userId="8eb573c700291800" providerId="LiveId" clId="{598121B7-FBEE-486F-8A7C-D5149DA147DD}" dt="2020-02-05T15:02:47.387" v="815" actId="1076"/>
          <ac:picMkLst>
            <pc:docMk/>
            <pc:sldMk cId="2407403922" sldId="281"/>
            <ac:picMk id="23" creationId="{D272932A-A31A-4356-A2C4-A43BAFB48B26}"/>
          </ac:picMkLst>
        </pc:picChg>
        <pc:cxnChg chg="add mod">
          <ac:chgData name="doublex3210@outlook.jp" userId="8eb573c700291800" providerId="LiveId" clId="{598121B7-FBEE-486F-8A7C-D5149DA147DD}" dt="2020-02-05T15:09:48.417" v="850" actId="1038"/>
          <ac:cxnSpMkLst>
            <pc:docMk/>
            <pc:sldMk cId="2407403922" sldId="281"/>
            <ac:cxnSpMk id="20" creationId="{0624D153-0FE0-40BA-B885-FC5B6705525F}"/>
          </ac:cxnSpMkLst>
        </pc:cxnChg>
        <pc:cxnChg chg="add mod">
          <ac:chgData name="doublex3210@outlook.jp" userId="8eb573c700291800" providerId="LiveId" clId="{598121B7-FBEE-486F-8A7C-D5149DA147DD}" dt="2020-02-05T15:09:49.797" v="851" actId="1038"/>
          <ac:cxnSpMkLst>
            <pc:docMk/>
            <pc:sldMk cId="2407403922" sldId="281"/>
            <ac:cxnSpMk id="21" creationId="{015C88A8-3327-4B96-B167-848F06CCA82A}"/>
          </ac:cxnSpMkLst>
        </pc:cxnChg>
      </pc:sldChg>
      <pc:sldChg chg="delSp modSp">
        <pc:chgData name="doublex3210@outlook.jp" userId="8eb573c700291800" providerId="LiveId" clId="{598121B7-FBEE-486F-8A7C-D5149DA147DD}" dt="2020-02-05T14:43:48.837" v="731" actId="20577"/>
        <pc:sldMkLst>
          <pc:docMk/>
          <pc:sldMk cId="2394067927" sldId="286"/>
        </pc:sldMkLst>
        <pc:spChg chg="mod">
          <ac:chgData name="doublex3210@outlook.jp" userId="8eb573c700291800" providerId="LiveId" clId="{598121B7-FBEE-486F-8A7C-D5149DA147DD}" dt="2020-02-05T14:20:41.712" v="358" actId="1076"/>
          <ac:spMkLst>
            <pc:docMk/>
            <pc:sldMk cId="2394067927" sldId="286"/>
            <ac:spMk id="3" creationId="{77F920C7-600A-4B9A-8143-4C352939C1D7}"/>
          </ac:spMkLst>
        </pc:spChg>
        <pc:spChg chg="mod">
          <ac:chgData name="doublex3210@outlook.jp" userId="8eb573c700291800" providerId="LiveId" clId="{598121B7-FBEE-486F-8A7C-D5149DA147DD}" dt="2020-02-05T14:43:48.837" v="731" actId="20577"/>
          <ac:spMkLst>
            <pc:docMk/>
            <pc:sldMk cId="2394067927" sldId="286"/>
            <ac:spMk id="10" creationId="{89AB3390-D7C0-4B01-B9F8-55A1BE424F4D}"/>
          </ac:spMkLst>
        </pc:spChg>
        <pc:spChg chg="mod">
          <ac:chgData name="doublex3210@outlook.jp" userId="8eb573c700291800" providerId="LiveId" clId="{598121B7-FBEE-486F-8A7C-D5149DA147DD}" dt="2020-02-05T14:41:05.379" v="695" actId="1076"/>
          <ac:spMkLst>
            <pc:docMk/>
            <pc:sldMk cId="2394067927" sldId="286"/>
            <ac:spMk id="13" creationId="{8FD91CE7-D608-4085-8CF6-CBA024F82FDA}"/>
          </ac:spMkLst>
        </pc:spChg>
        <pc:cxnChg chg="del">
          <ac:chgData name="doublex3210@outlook.jp" userId="8eb573c700291800" providerId="LiveId" clId="{598121B7-FBEE-486F-8A7C-D5149DA147DD}" dt="2020-02-05T14:20:37.907" v="357" actId="478"/>
          <ac:cxnSpMkLst>
            <pc:docMk/>
            <pc:sldMk cId="2394067927" sldId="286"/>
            <ac:cxnSpMk id="5" creationId="{1EEE9C38-A298-47B4-B4EB-BEDA295073F5}"/>
          </ac:cxnSpMkLst>
        </pc:cxnChg>
        <pc:cxnChg chg="del">
          <ac:chgData name="doublex3210@outlook.jp" userId="8eb573c700291800" providerId="LiveId" clId="{598121B7-FBEE-486F-8A7C-D5149DA147DD}" dt="2020-02-05T14:20:43.048" v="359" actId="478"/>
          <ac:cxnSpMkLst>
            <pc:docMk/>
            <pc:sldMk cId="2394067927" sldId="286"/>
            <ac:cxnSpMk id="15" creationId="{B2A286B4-3847-4343-81AA-65ED035D6CA7}"/>
          </ac:cxnSpMkLst>
        </pc:cxnChg>
      </pc:sldChg>
      <pc:sldChg chg="modSp">
        <pc:chgData name="doublex3210@outlook.jp" userId="8eb573c700291800" providerId="LiveId" clId="{598121B7-FBEE-486F-8A7C-D5149DA147DD}" dt="2020-02-05T14:51:31.055" v="760"/>
        <pc:sldMkLst>
          <pc:docMk/>
          <pc:sldMk cId="945720022" sldId="294"/>
        </pc:sldMkLst>
        <pc:spChg chg="mod">
          <ac:chgData name="doublex3210@outlook.jp" userId="8eb573c700291800" providerId="LiveId" clId="{598121B7-FBEE-486F-8A7C-D5149DA147DD}" dt="2020-02-05T14:51:31.055" v="760"/>
          <ac:spMkLst>
            <pc:docMk/>
            <pc:sldMk cId="945720022" sldId="294"/>
            <ac:spMk id="6" creationId="{9C8735D5-CE94-4B0D-9FEE-A4DD8C5C64DE}"/>
          </ac:spMkLst>
        </pc:spChg>
      </pc:sldChg>
      <pc:sldChg chg="modSp">
        <pc:chgData name="doublex3210@outlook.jp" userId="8eb573c700291800" providerId="LiveId" clId="{598121B7-FBEE-486F-8A7C-D5149DA147DD}" dt="2020-02-05T15:12:04.202" v="856" actId="20577"/>
        <pc:sldMkLst>
          <pc:docMk/>
          <pc:sldMk cId="1251548233" sldId="295"/>
        </pc:sldMkLst>
        <pc:spChg chg="mod">
          <ac:chgData name="doublex3210@outlook.jp" userId="8eb573c700291800" providerId="LiveId" clId="{598121B7-FBEE-486F-8A7C-D5149DA147DD}" dt="2020-02-05T15:12:04.202" v="856" actId="20577"/>
          <ac:spMkLst>
            <pc:docMk/>
            <pc:sldMk cId="1251548233" sldId="295"/>
            <ac:spMk id="9" creationId="{7C37A407-FF64-4AD1-AE9B-5081D300C4DD}"/>
          </ac:spMkLst>
        </pc:spChg>
      </pc:sldChg>
      <pc:sldChg chg="modSp">
        <pc:chgData name="doublex3210@outlook.jp" userId="8eb573c700291800" providerId="LiveId" clId="{598121B7-FBEE-486F-8A7C-D5149DA147DD}" dt="2020-02-05T15:19:25.779" v="952" actId="1076"/>
        <pc:sldMkLst>
          <pc:docMk/>
          <pc:sldMk cId="1980298217" sldId="297"/>
        </pc:sldMkLst>
        <pc:spChg chg="mod">
          <ac:chgData name="doublex3210@outlook.jp" userId="8eb573c700291800" providerId="LiveId" clId="{598121B7-FBEE-486F-8A7C-D5149DA147DD}" dt="2020-02-05T15:13:27.767" v="859" actId="1076"/>
          <ac:spMkLst>
            <pc:docMk/>
            <pc:sldMk cId="1980298217" sldId="297"/>
            <ac:spMk id="22" creationId="{7FF092DF-DD14-46A6-9E1A-953550E0A776}"/>
          </ac:spMkLst>
        </pc:spChg>
        <pc:spChg chg="mod">
          <ac:chgData name="doublex3210@outlook.jp" userId="8eb573c700291800" providerId="LiveId" clId="{598121B7-FBEE-486F-8A7C-D5149DA147DD}" dt="2020-02-05T15:19:25.779" v="952" actId="1076"/>
          <ac:spMkLst>
            <pc:docMk/>
            <pc:sldMk cId="1980298217" sldId="297"/>
            <ac:spMk id="27" creationId="{FAFA3594-B53B-4335-8EB0-04656CCEBECD}"/>
          </ac:spMkLst>
        </pc:spChg>
        <pc:spChg chg="mod">
          <ac:chgData name="doublex3210@outlook.jp" userId="8eb573c700291800" providerId="LiveId" clId="{598121B7-FBEE-486F-8A7C-D5149DA147DD}" dt="2020-02-05T14:53:39.766" v="792" actId="1076"/>
          <ac:spMkLst>
            <pc:docMk/>
            <pc:sldMk cId="1980298217" sldId="297"/>
            <ac:spMk id="28" creationId="{24619591-0F6A-4BA1-8137-8E4EDEE5FB44}"/>
          </ac:spMkLst>
        </pc:spChg>
        <pc:spChg chg="mod">
          <ac:chgData name="doublex3210@outlook.jp" userId="8eb573c700291800" providerId="LiveId" clId="{598121B7-FBEE-486F-8A7C-D5149DA147DD}" dt="2020-02-05T14:50:09.195" v="752" actId="20577"/>
          <ac:spMkLst>
            <pc:docMk/>
            <pc:sldMk cId="1980298217" sldId="297"/>
            <ac:spMk id="40" creationId="{55E95216-C34E-471F-81DE-865E245F90EC}"/>
          </ac:spMkLst>
        </pc:spChg>
        <pc:spChg chg="mod">
          <ac:chgData name="doublex3210@outlook.jp" userId="8eb573c700291800" providerId="LiveId" clId="{598121B7-FBEE-486F-8A7C-D5149DA147DD}" dt="2020-02-05T14:49:47.210" v="747" actId="255"/>
          <ac:spMkLst>
            <pc:docMk/>
            <pc:sldMk cId="1980298217" sldId="297"/>
            <ac:spMk id="41" creationId="{AE49C719-1147-45CB-9A8F-235CBC842129}"/>
          </ac:spMkLst>
        </pc:spChg>
      </pc:sldChg>
      <pc:sldChg chg="addSp modSp modNotesTx">
        <pc:chgData name="doublex3210@outlook.jp" userId="8eb573c700291800" providerId="LiveId" clId="{598121B7-FBEE-486F-8A7C-D5149DA147DD}" dt="2020-02-05T15:21:23.409" v="956" actId="1076"/>
        <pc:sldMkLst>
          <pc:docMk/>
          <pc:sldMk cId="3799648389" sldId="298"/>
        </pc:sldMkLst>
        <pc:spChg chg="ord">
          <ac:chgData name="doublex3210@outlook.jp" userId="8eb573c700291800" providerId="LiveId" clId="{598121B7-FBEE-486F-8A7C-D5149DA147DD}" dt="2020-02-05T14:29:04.670" v="529" actId="166"/>
          <ac:spMkLst>
            <pc:docMk/>
            <pc:sldMk cId="3799648389" sldId="298"/>
            <ac:spMk id="5" creationId="{F779CB9B-3A6E-4D27-BA67-E4A6C74B069B}"/>
          </ac:spMkLst>
        </pc:spChg>
        <pc:spChg chg="add mod">
          <ac:chgData name="doublex3210@outlook.jp" userId="8eb573c700291800" providerId="LiveId" clId="{598121B7-FBEE-486F-8A7C-D5149DA147DD}" dt="2020-02-05T14:28:59.560" v="528" actId="20577"/>
          <ac:spMkLst>
            <pc:docMk/>
            <pc:sldMk cId="3799648389" sldId="298"/>
            <ac:spMk id="17" creationId="{F9568D63-4EA9-4210-AFE1-12F01D7A8CFA}"/>
          </ac:spMkLst>
        </pc:spChg>
        <pc:spChg chg="mod">
          <ac:chgData name="doublex3210@outlook.jp" userId="8eb573c700291800" providerId="LiveId" clId="{598121B7-FBEE-486F-8A7C-D5149DA147DD}" dt="2020-02-05T15:21:23.409" v="956" actId="1076"/>
          <ac:spMkLst>
            <pc:docMk/>
            <pc:sldMk cId="3799648389" sldId="298"/>
            <ac:spMk id="19" creationId="{12CEAC4D-C7E8-4F83-B8E8-D3C18F570348}"/>
          </ac:spMkLst>
        </pc:spChg>
        <pc:spChg chg="add mod">
          <ac:chgData name="doublex3210@outlook.jp" userId="8eb573c700291800" providerId="LiveId" clId="{598121B7-FBEE-486F-8A7C-D5149DA147DD}" dt="2020-02-05T14:24:45.594" v="520" actId="1076"/>
          <ac:spMkLst>
            <pc:docMk/>
            <pc:sldMk cId="3799648389" sldId="298"/>
            <ac:spMk id="20" creationId="{2FCAFCEF-16B9-4C0D-A5B5-F24F7659D336}"/>
          </ac:spMkLst>
        </pc:spChg>
        <pc:spChg chg="mod">
          <ac:chgData name="doublex3210@outlook.jp" userId="8eb573c700291800" providerId="LiveId" clId="{598121B7-FBEE-486F-8A7C-D5149DA147DD}" dt="2020-02-05T14:47:50.997" v="738" actId="1076"/>
          <ac:spMkLst>
            <pc:docMk/>
            <pc:sldMk cId="3799648389" sldId="298"/>
            <ac:spMk id="21" creationId="{1BF173FA-3CA0-438E-AEEA-AF659A888CC9}"/>
          </ac:spMkLst>
        </pc:spChg>
        <pc:grpChg chg="mod">
          <ac:chgData name="doublex3210@outlook.jp" userId="8eb573c700291800" providerId="LiveId" clId="{598121B7-FBEE-486F-8A7C-D5149DA147DD}" dt="2020-02-05T15:21:20.951" v="955" actId="1076"/>
          <ac:grpSpMkLst>
            <pc:docMk/>
            <pc:sldMk cId="3799648389" sldId="298"/>
            <ac:grpSpMk id="31" creationId="{010131CA-33AC-4C7F-A29E-184F509AFDD5}"/>
          </ac:grpSpMkLst>
        </pc:grpChg>
      </pc:sldChg>
      <pc:sldChg chg="delCm">
        <pc:chgData name="doublex3210@outlook.jp" userId="8eb573c700291800" providerId="LiveId" clId="{598121B7-FBEE-486F-8A7C-D5149DA147DD}" dt="2020-02-05T15:21:01.889" v="954" actId="1592"/>
        <pc:sldMkLst>
          <pc:docMk/>
          <pc:sldMk cId="3504286136" sldId="301"/>
        </pc:sldMkLst>
      </pc:sldChg>
      <pc:sldChg chg="addSp delSp modSp">
        <pc:chgData name="doublex3210@outlook.jp" userId="8eb573c700291800" providerId="LiveId" clId="{598121B7-FBEE-486F-8A7C-D5149DA147DD}" dt="2020-02-05T15:28:32.478" v="992" actId="14100"/>
        <pc:sldMkLst>
          <pc:docMk/>
          <pc:sldMk cId="2715818715" sldId="302"/>
        </pc:sldMkLst>
        <pc:spChg chg="add mod">
          <ac:chgData name="doublex3210@outlook.jp" userId="8eb573c700291800" providerId="LiveId" clId="{598121B7-FBEE-486F-8A7C-D5149DA147DD}" dt="2020-02-05T14:45:02.499" v="733" actId="1076"/>
          <ac:spMkLst>
            <pc:docMk/>
            <pc:sldMk cId="2715818715" sldId="302"/>
            <ac:spMk id="3" creationId="{5E13CC37-6F4E-40BE-B182-483C1D2DE45D}"/>
          </ac:spMkLst>
        </pc:spChg>
        <pc:spChg chg="del mod">
          <ac:chgData name="doublex3210@outlook.jp" userId="8eb573c700291800" providerId="LiveId" clId="{598121B7-FBEE-486F-8A7C-D5149DA147DD}" dt="2020-02-05T14:53:09.869" v="780" actId="478"/>
          <ac:spMkLst>
            <pc:docMk/>
            <pc:sldMk cId="2715818715" sldId="302"/>
            <ac:spMk id="10" creationId="{52336904-7202-455B-ACAA-807E9224D349}"/>
          </ac:spMkLst>
        </pc:spChg>
        <pc:spChg chg="mod">
          <ac:chgData name="doublex3210@outlook.jp" userId="8eb573c700291800" providerId="LiveId" clId="{598121B7-FBEE-486F-8A7C-D5149DA147DD}" dt="2020-02-05T15:28:22.975" v="989" actId="1076"/>
          <ac:spMkLst>
            <pc:docMk/>
            <pc:sldMk cId="2715818715" sldId="302"/>
            <ac:spMk id="11" creationId="{076B6EC3-5D81-45E8-9EBE-36AB64AD44F5}"/>
          </ac:spMkLst>
        </pc:spChg>
        <pc:spChg chg="mod">
          <ac:chgData name="doublex3210@outlook.jp" userId="8eb573c700291800" providerId="LiveId" clId="{598121B7-FBEE-486F-8A7C-D5149DA147DD}" dt="2020-02-05T15:28:32.478" v="992" actId="14100"/>
          <ac:spMkLst>
            <pc:docMk/>
            <pc:sldMk cId="2715818715" sldId="302"/>
            <ac:spMk id="13" creationId="{F8082C63-07E1-4FC9-8483-3288F95C29C8}"/>
          </ac:spMkLst>
        </pc:spChg>
        <pc:spChg chg="mod">
          <ac:chgData name="doublex3210@outlook.jp" userId="8eb573c700291800" providerId="LiveId" clId="{598121B7-FBEE-486F-8A7C-D5149DA147DD}" dt="2020-02-05T15:28:27.665" v="991" actId="14100"/>
          <ac:spMkLst>
            <pc:docMk/>
            <pc:sldMk cId="2715818715" sldId="302"/>
            <ac:spMk id="14" creationId="{DBAD44F1-56ED-4426-AFA4-120D1003644F}"/>
          </ac:spMkLst>
        </pc:spChg>
        <pc:spChg chg="mod">
          <ac:chgData name="doublex3210@outlook.jp" userId="8eb573c700291800" providerId="LiveId" clId="{598121B7-FBEE-486F-8A7C-D5149DA147DD}" dt="2020-02-05T15:28:27.665" v="991" actId="14100"/>
          <ac:spMkLst>
            <pc:docMk/>
            <pc:sldMk cId="2715818715" sldId="302"/>
            <ac:spMk id="18" creationId="{A938CD96-4E32-4C41-BCA4-DAE3D7A08F30}"/>
          </ac:spMkLst>
        </pc:spChg>
        <pc:spChg chg="add del mod">
          <ac:chgData name="doublex3210@outlook.jp" userId="8eb573c700291800" providerId="LiveId" clId="{598121B7-FBEE-486F-8A7C-D5149DA147DD}" dt="2020-02-05T14:52:58.699" v="775" actId="478"/>
          <ac:spMkLst>
            <pc:docMk/>
            <pc:sldMk cId="2715818715" sldId="302"/>
            <ac:spMk id="19" creationId="{A4F022DE-FFFE-4C24-B22B-4EC44BEB2148}"/>
          </ac:spMkLst>
        </pc:spChg>
        <pc:spChg chg="add mod">
          <ac:chgData name="doublex3210@outlook.jp" userId="8eb573c700291800" providerId="LiveId" clId="{598121B7-FBEE-486F-8A7C-D5149DA147DD}" dt="2020-02-05T14:53:02.987" v="777" actId="1076"/>
          <ac:spMkLst>
            <pc:docMk/>
            <pc:sldMk cId="2715818715" sldId="302"/>
            <ac:spMk id="20" creationId="{FA79C6A1-A082-462B-8E5E-2BE35D8C7EB3}"/>
          </ac:spMkLst>
        </pc:spChg>
        <pc:spChg chg="add mod">
          <ac:chgData name="doublex3210@outlook.jp" userId="8eb573c700291800" providerId="LiveId" clId="{598121B7-FBEE-486F-8A7C-D5149DA147DD}" dt="2020-02-05T15:28:27.665" v="991" actId="14100"/>
          <ac:spMkLst>
            <pc:docMk/>
            <pc:sldMk cId="2715818715" sldId="302"/>
            <ac:spMk id="22" creationId="{9EDEA52A-2ED5-425B-AC66-2361D375A4C3}"/>
          </ac:spMkLst>
        </pc:spChg>
        <pc:spChg chg="mod">
          <ac:chgData name="doublex3210@outlook.jp" userId="8eb573c700291800" providerId="LiveId" clId="{598121B7-FBEE-486F-8A7C-D5149DA147DD}" dt="2020-02-05T15:10:30.898" v="854" actId="20577"/>
          <ac:spMkLst>
            <pc:docMk/>
            <pc:sldMk cId="2715818715" sldId="302"/>
            <ac:spMk id="24" creationId="{9934479C-EDD4-4BC2-9BCB-D9F77CF5DE03}"/>
          </ac:spMkLst>
        </pc:spChg>
        <pc:spChg chg="mod">
          <ac:chgData name="doublex3210@outlook.jp" userId="8eb573c700291800" providerId="LiveId" clId="{598121B7-FBEE-486F-8A7C-D5149DA147DD}" dt="2020-02-05T14:38:42.361" v="685" actId="1076"/>
          <ac:spMkLst>
            <pc:docMk/>
            <pc:sldMk cId="2715818715" sldId="302"/>
            <ac:spMk id="27" creationId="{278D2E9D-BF5B-49A2-A12C-97983D423CDF}"/>
          </ac:spMkLst>
        </pc:spChg>
        <pc:picChg chg="add del mod">
          <ac:chgData name="doublex3210@outlook.jp" userId="8eb573c700291800" providerId="LiveId" clId="{598121B7-FBEE-486F-8A7C-D5149DA147DD}" dt="2020-02-05T15:05:42.460" v="823" actId="478"/>
          <ac:picMkLst>
            <pc:docMk/>
            <pc:sldMk cId="2715818715" sldId="302"/>
            <ac:picMk id="5" creationId="{BD0C8676-807B-40D5-A922-F5196F78B967}"/>
          </ac:picMkLst>
        </pc:picChg>
        <pc:picChg chg="add mod ord">
          <ac:chgData name="doublex3210@outlook.jp" userId="8eb573c700291800" providerId="LiveId" clId="{598121B7-FBEE-486F-8A7C-D5149DA147DD}" dt="2020-02-05T15:28:27.665" v="991" actId="14100"/>
          <ac:picMkLst>
            <pc:docMk/>
            <pc:sldMk cId="2715818715" sldId="302"/>
            <ac:picMk id="7" creationId="{87288B34-6E0C-4E71-818F-3579BA5D2992}"/>
          </ac:picMkLst>
        </pc:picChg>
        <pc:picChg chg="del">
          <ac:chgData name="doublex3210@outlook.jp" userId="8eb573c700291800" providerId="LiveId" clId="{598121B7-FBEE-486F-8A7C-D5149DA147DD}" dt="2020-02-05T15:02:58.180" v="816" actId="478"/>
          <ac:picMkLst>
            <pc:docMk/>
            <pc:sldMk cId="2715818715" sldId="302"/>
            <ac:picMk id="9" creationId="{8F5775CE-3D48-442F-9843-532B6952BDCA}"/>
          </ac:picMkLst>
        </pc:picChg>
        <pc:picChg chg="mod">
          <ac:chgData name="doublex3210@outlook.jp" userId="8eb573c700291800" providerId="LiveId" clId="{598121B7-FBEE-486F-8A7C-D5149DA147DD}" dt="2020-02-05T14:44:56.543" v="732" actId="1076"/>
          <ac:picMkLst>
            <pc:docMk/>
            <pc:sldMk cId="2715818715" sldId="302"/>
            <ac:picMk id="15" creationId="{159CA76B-B6E8-4564-8126-EFE96E7202A6}"/>
          </ac:picMkLst>
        </pc:picChg>
        <pc:cxnChg chg="mod">
          <ac:chgData name="doublex3210@outlook.jp" userId="8eb573c700291800" providerId="LiveId" clId="{598121B7-FBEE-486F-8A7C-D5149DA147DD}" dt="2020-02-05T15:28:27.665" v="991" actId="14100"/>
          <ac:cxnSpMkLst>
            <pc:docMk/>
            <pc:sldMk cId="2715818715" sldId="302"/>
            <ac:cxnSpMk id="12" creationId="{51B07DC1-FF99-45B6-8A00-0946DC081D19}"/>
          </ac:cxnSpMkLst>
        </pc:cxnChg>
        <pc:cxnChg chg="mod">
          <ac:chgData name="doublex3210@outlook.jp" userId="8eb573c700291800" providerId="LiveId" clId="{598121B7-FBEE-486F-8A7C-D5149DA147DD}" dt="2020-02-05T15:28:27.665" v="991" actId="14100"/>
          <ac:cxnSpMkLst>
            <pc:docMk/>
            <pc:sldMk cId="2715818715" sldId="302"/>
            <ac:cxnSpMk id="16" creationId="{8CE82210-7510-4594-A052-59F52072EB66}"/>
          </ac:cxnSpMkLst>
        </pc:cxnChg>
        <pc:cxnChg chg="mod">
          <ac:chgData name="doublex3210@outlook.jp" userId="8eb573c700291800" providerId="LiveId" clId="{598121B7-FBEE-486F-8A7C-D5149DA147DD}" dt="2020-02-05T15:28:32.478" v="992" actId="14100"/>
          <ac:cxnSpMkLst>
            <pc:docMk/>
            <pc:sldMk cId="2715818715" sldId="302"/>
            <ac:cxnSpMk id="17" creationId="{51F5B97B-CC56-478D-9559-5F288DAC2ECF}"/>
          </ac:cxnSpMkLst>
        </pc:cxnChg>
      </pc:sldChg>
      <pc:sldChg chg="addSp modSp">
        <pc:chgData name="doublex3210@outlook.jp" userId="8eb573c700291800" providerId="LiveId" clId="{598121B7-FBEE-486F-8A7C-D5149DA147DD}" dt="2020-02-05T15:07:53.652" v="849" actId="1076"/>
        <pc:sldMkLst>
          <pc:docMk/>
          <pc:sldMk cId="3717686894" sldId="304"/>
        </pc:sldMkLst>
        <pc:spChg chg="mod">
          <ac:chgData name="doublex3210@outlook.jp" userId="8eb573c700291800" providerId="LiveId" clId="{598121B7-FBEE-486F-8A7C-D5149DA147DD}" dt="2020-02-05T14:29:57.339" v="532" actId="207"/>
          <ac:spMkLst>
            <pc:docMk/>
            <pc:sldMk cId="3717686894" sldId="304"/>
            <ac:spMk id="10" creationId="{B0514F4B-BEFF-4FE7-84B4-6F255FF1BF5D}"/>
          </ac:spMkLst>
        </pc:spChg>
        <pc:spChg chg="add mod">
          <ac:chgData name="doublex3210@outlook.jp" userId="8eb573c700291800" providerId="LiveId" clId="{598121B7-FBEE-486F-8A7C-D5149DA147DD}" dt="2020-02-05T14:29:29.071" v="531" actId="1076"/>
          <ac:spMkLst>
            <pc:docMk/>
            <pc:sldMk cId="3717686894" sldId="304"/>
            <ac:spMk id="11" creationId="{F59A51A0-D376-47D5-A0C9-1CA085160AC8}"/>
          </ac:spMkLst>
        </pc:spChg>
        <pc:spChg chg="add mod">
          <ac:chgData name="doublex3210@outlook.jp" userId="8eb573c700291800" providerId="LiveId" clId="{598121B7-FBEE-486F-8A7C-D5149DA147DD}" dt="2020-02-05T14:29:29.071" v="531" actId="1076"/>
          <ac:spMkLst>
            <pc:docMk/>
            <pc:sldMk cId="3717686894" sldId="304"/>
            <ac:spMk id="12" creationId="{6025F96A-1634-4257-B2A9-1C08A637400A}"/>
          </ac:spMkLst>
        </pc:spChg>
        <pc:picChg chg="mod">
          <ac:chgData name="doublex3210@outlook.jp" userId="8eb573c700291800" providerId="LiveId" clId="{598121B7-FBEE-486F-8A7C-D5149DA147DD}" dt="2020-02-05T15:07:53.652" v="849" actId="1076"/>
          <ac:picMkLst>
            <pc:docMk/>
            <pc:sldMk cId="3717686894" sldId="304"/>
            <ac:picMk id="8" creationId="{AAE8D2EF-281C-414A-B527-D9F528586006}"/>
          </ac:picMkLst>
        </pc:picChg>
      </pc:sldChg>
      <pc:sldChg chg="addSp delSp modSp">
        <pc:chgData name="doublex3210@outlook.jp" userId="8eb573c700291800" providerId="LiveId" clId="{598121B7-FBEE-486F-8A7C-D5149DA147DD}" dt="2020-02-05T14:40:46.432" v="692" actId="1076"/>
        <pc:sldMkLst>
          <pc:docMk/>
          <pc:sldMk cId="2879298108" sldId="305"/>
        </pc:sldMkLst>
        <pc:spChg chg="mod">
          <ac:chgData name="doublex3210@outlook.jp" userId="8eb573c700291800" providerId="LiveId" clId="{598121B7-FBEE-486F-8A7C-D5149DA147DD}" dt="2020-02-05T14:33:35.562" v="647" actId="122"/>
          <ac:spMkLst>
            <pc:docMk/>
            <pc:sldMk cId="2879298108" sldId="305"/>
            <ac:spMk id="12" creationId="{6CBA7555-B888-4917-9F3F-BEEEF74B177C}"/>
          </ac:spMkLst>
        </pc:spChg>
        <pc:spChg chg="mod">
          <ac:chgData name="doublex3210@outlook.jp" userId="8eb573c700291800" providerId="LiveId" clId="{598121B7-FBEE-486F-8A7C-D5149DA147DD}" dt="2020-02-05T14:40:46.432" v="692" actId="1076"/>
          <ac:spMkLst>
            <pc:docMk/>
            <pc:sldMk cId="2879298108" sldId="305"/>
            <ac:spMk id="14" creationId="{C28AC3D2-15F8-4B07-8C43-EF32C1DE26F7}"/>
          </ac:spMkLst>
        </pc:spChg>
        <pc:spChg chg="add del">
          <ac:chgData name="doublex3210@outlook.jp" userId="8eb573c700291800" providerId="LiveId" clId="{598121B7-FBEE-486F-8A7C-D5149DA147DD}" dt="2020-02-05T14:32:39.373" v="632"/>
          <ac:spMkLst>
            <pc:docMk/>
            <pc:sldMk cId="2879298108" sldId="305"/>
            <ac:spMk id="18" creationId="{65CEBAA3-F485-465A-89C2-3434B68A8BFC}"/>
          </ac:spMkLst>
        </pc:spChg>
        <pc:spChg chg="add del">
          <ac:chgData name="doublex3210@outlook.jp" userId="8eb573c700291800" providerId="LiveId" clId="{598121B7-FBEE-486F-8A7C-D5149DA147DD}" dt="2020-02-05T14:32:39.373" v="632"/>
          <ac:spMkLst>
            <pc:docMk/>
            <pc:sldMk cId="2879298108" sldId="305"/>
            <ac:spMk id="19" creationId="{30011C56-A2A7-4BDA-9AA5-106A2B58DEA7}"/>
          </ac:spMkLst>
        </pc:spChg>
        <pc:spChg chg="mod">
          <ac:chgData name="doublex3210@outlook.jp" userId="8eb573c700291800" providerId="LiveId" clId="{598121B7-FBEE-486F-8A7C-D5149DA147DD}" dt="2020-02-05T14:33:44.652" v="649" actId="20577"/>
          <ac:spMkLst>
            <pc:docMk/>
            <pc:sldMk cId="2879298108" sldId="305"/>
            <ac:spMk id="44" creationId="{FD0919E4-F2B7-4C82-BD53-11A3BC2DD21D}"/>
          </ac:spMkLst>
        </pc:spChg>
        <pc:spChg chg="mod">
          <ac:chgData name="doublex3210@outlook.jp" userId="8eb573c700291800" providerId="LiveId" clId="{598121B7-FBEE-486F-8A7C-D5149DA147DD}" dt="2020-02-05T14:40:31.667" v="689" actId="1076"/>
          <ac:spMkLst>
            <pc:docMk/>
            <pc:sldMk cId="2879298108" sldId="305"/>
            <ac:spMk id="56" creationId="{F2328511-DF8E-4141-A2DA-1135611E3DB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247" cy="498328"/>
          </a:xfrm>
          <a:prstGeom prst="rect">
            <a:avLst/>
          </a:prstGeom>
        </p:spPr>
        <p:txBody>
          <a:bodyPr vert="horz" lIns="92108" tIns="46054" rIns="92108" bIns="46054" rtlCol="0"/>
          <a:lstStyle>
            <a:lvl1pPr algn="l">
              <a:defRPr sz="1200"/>
            </a:lvl1pPr>
          </a:lstStyle>
          <a:p>
            <a:endParaRPr kumimoji="1" lang="ja-JP" altLang="en-US"/>
          </a:p>
        </p:txBody>
      </p:sp>
      <p:sp>
        <p:nvSpPr>
          <p:cNvPr id="3" name="日付プレースホルダー 2"/>
          <p:cNvSpPr>
            <a:spLocks noGrp="1"/>
          </p:cNvSpPr>
          <p:nvPr>
            <p:ph type="dt" idx="1"/>
          </p:nvPr>
        </p:nvSpPr>
        <p:spPr>
          <a:xfrm>
            <a:off x="3849826" y="0"/>
            <a:ext cx="2946246" cy="498328"/>
          </a:xfrm>
          <a:prstGeom prst="rect">
            <a:avLst/>
          </a:prstGeom>
        </p:spPr>
        <p:txBody>
          <a:bodyPr vert="horz" lIns="92108" tIns="46054" rIns="92108" bIns="46054" rtlCol="0"/>
          <a:lstStyle>
            <a:lvl1pPr algn="r">
              <a:defRPr sz="1200"/>
            </a:lvl1pPr>
          </a:lstStyle>
          <a:p>
            <a:fld id="{621FEC11-8FF9-4912-B571-E503B2709D31}" type="datetimeFigureOut">
              <a:rPr kumimoji="1" lang="ja-JP" altLang="en-US" smtClean="0"/>
              <a:t>2020/2/26</a:t>
            </a:fld>
            <a:endParaRPr kumimoji="1" lang="ja-JP" altLang="en-US"/>
          </a:p>
        </p:txBody>
      </p:sp>
      <p:sp>
        <p:nvSpPr>
          <p:cNvPr id="4" name="スライド イメージ プレースホルダー 3"/>
          <p:cNvSpPr>
            <a:spLocks noGrp="1" noRot="1" noChangeAspect="1"/>
          </p:cNvSpPr>
          <p:nvPr>
            <p:ph type="sldImg" idx="2"/>
          </p:nvPr>
        </p:nvSpPr>
        <p:spPr>
          <a:xfrm>
            <a:off x="979488" y="1241425"/>
            <a:ext cx="4838700" cy="3349625"/>
          </a:xfrm>
          <a:prstGeom prst="rect">
            <a:avLst/>
          </a:prstGeom>
          <a:noFill/>
          <a:ln w="12700">
            <a:solidFill>
              <a:prstClr val="black"/>
            </a:solidFill>
          </a:ln>
        </p:spPr>
        <p:txBody>
          <a:bodyPr vert="horz" lIns="92108" tIns="46054" rIns="92108" bIns="46054" rtlCol="0" anchor="ctr"/>
          <a:lstStyle/>
          <a:p>
            <a:endParaRPr lang="ja-JP" altLang="en-US"/>
          </a:p>
        </p:txBody>
      </p:sp>
      <p:sp>
        <p:nvSpPr>
          <p:cNvPr id="5" name="ノート プレースホルダー 4"/>
          <p:cNvSpPr>
            <a:spLocks noGrp="1"/>
          </p:cNvSpPr>
          <p:nvPr>
            <p:ph type="body" sz="quarter" idx="3"/>
          </p:nvPr>
        </p:nvSpPr>
        <p:spPr>
          <a:xfrm>
            <a:off x="679288" y="4777245"/>
            <a:ext cx="5439101" cy="3908363"/>
          </a:xfrm>
          <a:prstGeom prst="rect">
            <a:avLst/>
          </a:prstGeom>
        </p:spPr>
        <p:txBody>
          <a:bodyPr vert="horz" lIns="92108" tIns="46054" rIns="92108" bIns="46054"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310"/>
            <a:ext cx="2946247" cy="498328"/>
          </a:xfrm>
          <a:prstGeom prst="rect">
            <a:avLst/>
          </a:prstGeom>
        </p:spPr>
        <p:txBody>
          <a:bodyPr vert="horz" lIns="92108" tIns="46054" rIns="92108" bIns="46054"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49826" y="9428310"/>
            <a:ext cx="2946246" cy="498328"/>
          </a:xfrm>
          <a:prstGeom prst="rect">
            <a:avLst/>
          </a:prstGeom>
        </p:spPr>
        <p:txBody>
          <a:bodyPr vert="horz" lIns="92108" tIns="46054" rIns="92108" bIns="46054" rtlCol="0" anchor="b"/>
          <a:lstStyle>
            <a:lvl1pPr algn="r">
              <a:defRPr sz="1200"/>
            </a:lvl1pPr>
          </a:lstStyle>
          <a:p>
            <a:fld id="{858DCFC4-982D-4135-8F81-CC1D8241E3C3}" type="slidenum">
              <a:rPr kumimoji="1" lang="ja-JP" altLang="en-US" smtClean="0"/>
              <a:t>‹#›</a:t>
            </a:fld>
            <a:endParaRPr kumimoji="1" lang="ja-JP" altLang="en-US"/>
          </a:p>
        </p:txBody>
      </p:sp>
    </p:spTree>
    <p:extLst>
      <p:ext uri="{BB962C8B-B14F-4D97-AF65-F5344CB8AC3E}">
        <p14:creationId xmlns:p14="http://schemas.microsoft.com/office/powerpoint/2010/main" val="427097615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1</a:t>
            </a:fld>
            <a:endParaRPr kumimoji="1" lang="ja-JP" altLang="en-US"/>
          </a:p>
        </p:txBody>
      </p:sp>
    </p:spTree>
    <p:extLst>
      <p:ext uri="{BB962C8B-B14F-4D97-AF65-F5344CB8AC3E}">
        <p14:creationId xmlns:p14="http://schemas.microsoft.com/office/powerpoint/2010/main" val="2981935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水分子の配向分極で得られる電圧の緩和は</a:t>
            </a:r>
            <a:endParaRPr kumimoji="1" lang="en-US" altLang="ja-JP" dirty="0"/>
          </a:p>
          <a:p>
            <a:r>
              <a:rPr kumimoji="1" lang="ja-JP" altLang="en-US" dirty="0"/>
              <a:t>減衰する単一指数関数で表すことができます。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10</a:t>
            </a:fld>
            <a:endParaRPr kumimoji="1" lang="ja-JP" altLang="en-US"/>
          </a:p>
        </p:txBody>
      </p:sp>
    </p:spTree>
    <p:extLst>
      <p:ext uri="{BB962C8B-B14F-4D97-AF65-F5344CB8AC3E}">
        <p14:creationId xmlns:p14="http://schemas.microsoft.com/office/powerpoint/2010/main" val="290705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11</a:t>
            </a:fld>
            <a:endParaRPr kumimoji="1" lang="ja-JP" altLang="en-US"/>
          </a:p>
        </p:txBody>
      </p:sp>
    </p:spTree>
    <p:extLst>
      <p:ext uri="{BB962C8B-B14F-4D97-AF65-F5344CB8AC3E}">
        <p14:creationId xmlns:p14="http://schemas.microsoft.com/office/powerpoint/2010/main" val="1385843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12</a:t>
            </a:fld>
            <a:endParaRPr kumimoji="1" lang="ja-JP" altLang="en-US"/>
          </a:p>
        </p:txBody>
      </p:sp>
    </p:spTree>
    <p:extLst>
      <p:ext uri="{BB962C8B-B14F-4D97-AF65-F5344CB8AC3E}">
        <p14:creationId xmlns:p14="http://schemas.microsoft.com/office/powerpoint/2010/main" val="243763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脱塩処理＝＞イオンを取り除く、高周波測定ができる。</a:t>
            </a:r>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13</a:t>
            </a:fld>
            <a:endParaRPr kumimoji="1" lang="ja-JP" altLang="en-US"/>
          </a:p>
        </p:txBody>
      </p:sp>
    </p:spTree>
    <p:extLst>
      <p:ext uri="{BB962C8B-B14F-4D97-AF65-F5344CB8AC3E}">
        <p14:creationId xmlns:p14="http://schemas.microsoft.com/office/powerpoint/2010/main" val="2592804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14</a:t>
            </a:fld>
            <a:endParaRPr kumimoji="1" lang="ja-JP" altLang="en-US"/>
          </a:p>
        </p:txBody>
      </p:sp>
    </p:spTree>
    <p:extLst>
      <p:ext uri="{BB962C8B-B14F-4D97-AF65-F5344CB8AC3E}">
        <p14:creationId xmlns:p14="http://schemas.microsoft.com/office/powerpoint/2010/main" val="4288188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15</a:t>
            </a:fld>
            <a:endParaRPr kumimoji="1" lang="ja-JP" altLang="en-US"/>
          </a:p>
        </p:txBody>
      </p:sp>
    </p:spTree>
    <p:extLst>
      <p:ext uri="{BB962C8B-B14F-4D97-AF65-F5344CB8AC3E}">
        <p14:creationId xmlns:p14="http://schemas.microsoft.com/office/powerpoint/2010/main" val="15737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分子動力学法今後</a:t>
            </a:r>
            <a:r>
              <a:rPr kumimoji="1" lang="en-US" altLang="ja-JP" dirty="0"/>
              <a:t>MD</a:t>
            </a:r>
          </a:p>
          <a:p>
            <a:r>
              <a:rPr kumimoji="1" lang="ja-JP" altLang="en-US" dirty="0"/>
              <a:t>コンピュータ・シミュレーションの</a:t>
            </a:r>
            <a:r>
              <a:rPr kumimoji="1" lang="en-US" altLang="ja-JP" dirty="0"/>
              <a:t>1</a:t>
            </a:r>
            <a:r>
              <a:rPr kumimoji="1" lang="ja-JP" altLang="en-US" dirty="0"/>
              <a:t>つ</a:t>
            </a:r>
            <a:endParaRPr kumimoji="1" lang="en-US" altLang="ja-JP" dirty="0"/>
          </a:p>
          <a:p>
            <a:r>
              <a:rPr kumimoji="1" lang="ja-JP" altLang="en-US" dirty="0"/>
              <a:t>力場と呼ばれるポテンシャルの組み合わせに従って</a:t>
            </a:r>
            <a:endParaRPr kumimoji="1" lang="en-US" altLang="ja-JP" dirty="0"/>
          </a:p>
          <a:p>
            <a:r>
              <a:rPr kumimoji="1" lang="ja-JP" altLang="en-US" dirty="0"/>
              <a:t>運動方程式を数値的に計算していきます。</a:t>
            </a:r>
            <a:endParaRPr kumimoji="1" lang="en-US" altLang="ja-JP" dirty="0"/>
          </a:p>
          <a:p>
            <a:endParaRPr kumimoji="1" lang="en-US" altLang="ja-JP" dirty="0"/>
          </a:p>
          <a:p>
            <a:r>
              <a:rPr kumimoji="1" lang="ja-JP" altLang="en-US" dirty="0"/>
              <a:t>シミュレーション</a:t>
            </a:r>
            <a:endParaRPr kumimoji="1" lang="en-US" altLang="ja-JP" dirty="0"/>
          </a:p>
          <a:p>
            <a:r>
              <a:rPr kumimoji="1" lang="ja-JP" altLang="en-US" dirty="0"/>
              <a:t>計算時間が少ないほうが現実的</a:t>
            </a:r>
            <a:endParaRPr kumimoji="1" lang="en-US" altLang="ja-JP" dirty="0"/>
          </a:p>
          <a:p>
            <a:endParaRPr kumimoji="1" lang="en-US" altLang="ja-JP" dirty="0"/>
          </a:p>
          <a:p>
            <a:r>
              <a:rPr kumimoji="1" lang="en-US" altLang="ja-JP" dirty="0"/>
              <a:t>Bond :</a:t>
            </a:r>
            <a:r>
              <a:rPr kumimoji="1" lang="ja-JP" altLang="en-US" dirty="0"/>
              <a:t>共有結合</a:t>
            </a:r>
            <a:endParaRPr kumimoji="1" lang="en-US" altLang="ja-JP" dirty="0"/>
          </a:p>
          <a:p>
            <a:r>
              <a:rPr kumimoji="1" lang="en-US" altLang="ja-JP" dirty="0"/>
              <a:t>Angles : </a:t>
            </a:r>
            <a:r>
              <a:rPr kumimoji="1" lang="ja-JP" altLang="en-US" dirty="0"/>
              <a:t>結合角：</a:t>
            </a:r>
            <a:endParaRPr kumimoji="1" lang="en-US" altLang="ja-JP" dirty="0"/>
          </a:p>
          <a:p>
            <a:r>
              <a:rPr kumimoji="1" lang="en-US" altLang="ja-JP" dirty="0"/>
              <a:t>Urey-</a:t>
            </a:r>
          </a:p>
          <a:p>
            <a:r>
              <a:rPr kumimoji="1" lang="en-US" altLang="ja-JP" dirty="0"/>
              <a:t>Dihedrals:=</a:t>
            </a:r>
            <a:r>
              <a:rPr kumimoji="1" lang="en-US" altLang="ja-JP" sz="1200" b="0" i="0" kern="1200" dirty="0">
                <a:solidFill>
                  <a:schemeClr val="tx1"/>
                </a:solidFill>
                <a:effectLst/>
                <a:latin typeface="+mn-lt"/>
                <a:ea typeface="+mn-ea"/>
                <a:cs typeface="+mn-cs"/>
              </a:rPr>
              <a:t>torsion angle </a:t>
            </a:r>
            <a:r>
              <a:rPr kumimoji="1" lang="ja-JP" altLang="en-US" sz="1200" b="0" i="0" kern="1200" dirty="0">
                <a:solidFill>
                  <a:schemeClr val="tx1"/>
                </a:solidFill>
                <a:effectLst/>
                <a:latin typeface="+mn-lt"/>
                <a:ea typeface="+mn-ea"/>
                <a:cs typeface="+mn-cs"/>
              </a:rPr>
              <a:t>二面角　自由エネルギー</a:t>
            </a:r>
            <a:endParaRPr kumimoji="1" lang="en-US" altLang="ja-JP" dirty="0"/>
          </a:p>
          <a:p>
            <a:r>
              <a:rPr kumimoji="1" lang="en-US" altLang="ja-JP" dirty="0"/>
              <a:t> </a:t>
            </a:r>
          </a:p>
          <a:p>
            <a:endParaRPr kumimoji="1" lang="en-US" altLang="ja-JP" dirty="0"/>
          </a:p>
          <a:p>
            <a:r>
              <a:rPr kumimoji="1" lang="ja-JP" altLang="en-US" dirty="0"/>
              <a:t>今回は、</a:t>
            </a:r>
            <a:r>
              <a:rPr kumimoji="1" lang="en-US" altLang="ja-JP" dirty="0"/>
              <a:t>CHARMM</a:t>
            </a:r>
            <a:r>
              <a:rPr kumimoji="1" lang="ja-JP" altLang="en-US" dirty="0"/>
              <a:t>という低分子・高分子シミュレーションで</a:t>
            </a:r>
            <a:endParaRPr kumimoji="1" lang="en-US" altLang="ja-JP" dirty="0"/>
          </a:p>
          <a:p>
            <a:r>
              <a:rPr kumimoji="1" lang="ja-JP" altLang="en-US" dirty="0"/>
              <a:t>用いられている力場を使います。</a:t>
            </a:r>
            <a:endParaRPr kumimoji="1" lang="en-US" altLang="ja-JP" dirty="0"/>
          </a:p>
          <a:p>
            <a:endParaRPr kumimoji="1" lang="en-US" altLang="ja-JP" dirty="0"/>
          </a:p>
          <a:p>
            <a:r>
              <a:rPr kumimoji="1" lang="ja-JP" altLang="en-US" dirty="0"/>
              <a:t>水の球モデル＝＞部分電荷を含めた。</a:t>
            </a:r>
            <a:endParaRPr kumimoji="1" lang="en-US" altLang="ja-JP" dirty="0"/>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2</a:t>
            </a:fld>
            <a:endParaRPr kumimoji="1" lang="ja-JP" altLang="en-US"/>
          </a:p>
        </p:txBody>
      </p:sp>
    </p:spTree>
    <p:extLst>
      <p:ext uri="{BB962C8B-B14F-4D97-AF65-F5344CB8AC3E}">
        <p14:creationId xmlns:p14="http://schemas.microsoft.com/office/powerpoint/2010/main" val="39097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本研究室では、</a:t>
            </a:r>
            <a:r>
              <a:rPr kumimoji="1" lang="en-US" altLang="ja-JP" dirty="0"/>
              <a:t>MD</a:t>
            </a:r>
            <a:r>
              <a:rPr kumimoji="1" lang="ja-JP" altLang="en-US" dirty="0"/>
              <a:t>シミュレーションで得られた分子の軌跡を</a:t>
            </a:r>
            <a:endParaRPr kumimoji="1" lang="en-US" altLang="ja-JP" dirty="0"/>
          </a:p>
          <a:p>
            <a:r>
              <a:rPr kumimoji="1" lang="ja-JP" altLang="en-US" dirty="0"/>
              <a:t>様々な方法で解析してきました。</a:t>
            </a:r>
            <a:endParaRPr kumimoji="1" lang="en-US" altLang="ja-JP" dirty="0"/>
          </a:p>
          <a:p>
            <a:r>
              <a:rPr kumimoji="1" lang="ja-JP" altLang="en-US" dirty="0"/>
              <a:t>特に、分子の回転運動から得られる</a:t>
            </a:r>
            <a:endParaRPr kumimoji="1" lang="en-US" altLang="ja-JP" dirty="0"/>
          </a:p>
          <a:p>
            <a:r>
              <a:rPr kumimoji="1" lang="ja-JP" altLang="en-US" dirty="0"/>
              <a:t>回転拡散係数と水素結合密度から</a:t>
            </a:r>
            <a:endParaRPr kumimoji="1" lang="en-US" altLang="ja-JP" dirty="0"/>
          </a:p>
          <a:p>
            <a:r>
              <a:rPr kumimoji="1" lang="ja-JP" altLang="en-US" dirty="0"/>
              <a:t>～</a:t>
            </a:r>
            <a:endParaRPr kumimoji="1" lang="en-US" altLang="ja-JP" dirty="0"/>
          </a:p>
          <a:p>
            <a:r>
              <a:rPr kumimoji="1" lang="ja-JP" altLang="en-US" dirty="0"/>
              <a:t>だと判ってきました。</a:t>
            </a:r>
            <a:endParaRPr kumimoji="1" lang="en-US" altLang="ja-JP" dirty="0"/>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3</a:t>
            </a:fld>
            <a:endParaRPr kumimoji="1" lang="ja-JP" altLang="en-US"/>
          </a:p>
        </p:txBody>
      </p:sp>
    </p:spTree>
    <p:extLst>
      <p:ext uri="{BB962C8B-B14F-4D97-AF65-F5344CB8AC3E}">
        <p14:creationId xmlns:p14="http://schemas.microsoft.com/office/powerpoint/2010/main" val="310502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誘電分光法からも同様な知見がえられています。</a:t>
            </a:r>
            <a:endParaRPr kumimoji="1" lang="en-US" altLang="ja-JP" dirty="0"/>
          </a:p>
          <a:p>
            <a:r>
              <a:rPr kumimoji="1" lang="ja-JP" altLang="en-US" dirty="0"/>
              <a:t>誘電分光法は、分子の永久双極子モーメントの平均的な配向から得られる</a:t>
            </a:r>
            <a:endParaRPr kumimoji="1" lang="en-US" altLang="ja-JP" dirty="0"/>
          </a:p>
          <a:p>
            <a:r>
              <a:rPr kumimoji="1" lang="ja-JP" altLang="en-US" dirty="0"/>
              <a:t>電圧の時間応答関数をラプラス・フーリエ変換します。</a:t>
            </a:r>
            <a:endParaRPr kumimoji="1" lang="en-US" altLang="ja-JP" dirty="0"/>
          </a:p>
          <a:p>
            <a:r>
              <a:rPr kumimoji="1" lang="ja-JP" altLang="en-US" dirty="0"/>
              <a:t>周波数応答関数＝＞複素誘電率が得られる</a:t>
            </a:r>
            <a:endParaRPr kumimoji="1" lang="en-US" altLang="ja-JP" dirty="0"/>
          </a:p>
          <a:p>
            <a:r>
              <a:rPr kumimoji="1" lang="ja-JP" altLang="en-US" dirty="0"/>
              <a:t>周波数応答関数を緩和モデルでフィッティングした緩和パラメータが得られます。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4</a:t>
            </a:fld>
            <a:endParaRPr kumimoji="1" lang="ja-JP" altLang="en-US"/>
          </a:p>
        </p:txBody>
      </p:sp>
    </p:spTree>
    <p:extLst>
      <p:ext uri="{BB962C8B-B14F-4D97-AF65-F5344CB8AC3E}">
        <p14:creationId xmlns:p14="http://schemas.microsoft.com/office/powerpoint/2010/main" val="1039969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分子の双極子モーメントの配向をシミュレートできる</a:t>
            </a:r>
            <a:r>
              <a:rPr kumimoji="1" lang="en-US" altLang="ja-JP" dirty="0"/>
              <a:t>MD</a:t>
            </a:r>
            <a:r>
              <a:rPr kumimoji="1" lang="ja-JP" altLang="en-US" dirty="0"/>
              <a:t>でも</a:t>
            </a:r>
            <a:endParaRPr kumimoji="1" lang="en-US" altLang="ja-JP" dirty="0"/>
          </a:p>
          <a:p>
            <a:r>
              <a:rPr kumimoji="1" lang="ja-JP" altLang="en-US" dirty="0"/>
              <a:t>理論的には誘電緩和曲線が出せます。</a:t>
            </a:r>
            <a:endParaRPr kumimoji="1" lang="en-US" altLang="ja-JP" dirty="0"/>
          </a:p>
          <a:p>
            <a:r>
              <a:rPr kumimoji="1" lang="ja-JP" altLang="en-US" dirty="0"/>
              <a:t>しかし、シミュレーションは現実的に緩和曲線を正確に出す方法は確立されていない。</a:t>
            </a:r>
            <a:endParaRPr kumimoji="1" lang="en-US" altLang="ja-JP" dirty="0"/>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5</a:t>
            </a:fld>
            <a:endParaRPr kumimoji="1" lang="ja-JP" altLang="en-US"/>
          </a:p>
        </p:txBody>
      </p:sp>
    </p:spTree>
    <p:extLst>
      <p:ext uri="{BB962C8B-B14F-4D97-AF65-F5344CB8AC3E}">
        <p14:creationId xmlns:p14="http://schemas.microsoft.com/office/powerpoint/2010/main" val="1578401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6</a:t>
            </a:fld>
            <a:endParaRPr kumimoji="1" lang="ja-JP" altLang="en-US"/>
          </a:p>
        </p:txBody>
      </p:sp>
    </p:spTree>
    <p:extLst>
      <p:ext uri="{BB962C8B-B14F-4D97-AF65-F5344CB8AC3E}">
        <p14:creationId xmlns:p14="http://schemas.microsoft.com/office/powerpoint/2010/main" val="2866499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TIP3P</a:t>
            </a:r>
            <a:r>
              <a:rPr kumimoji="1" lang="ja-JP" altLang="en-US" dirty="0"/>
              <a:t>型は密度の温度依存性が異なるため、</a:t>
            </a:r>
            <a:endParaRPr kumimoji="1" lang="en-US" altLang="ja-JP" dirty="0"/>
          </a:p>
          <a:p>
            <a:r>
              <a:rPr kumimoji="1" lang="ja-JP" altLang="en-US" dirty="0"/>
              <a:t>まずはシミュレーションから密度を求めて、実際の温度と</a:t>
            </a:r>
            <a:endParaRPr kumimoji="1" lang="en-US" altLang="ja-JP" dirty="0"/>
          </a:p>
          <a:p>
            <a:r>
              <a:rPr kumimoji="1" lang="en-US" altLang="ja-JP" dirty="0"/>
              <a:t>MD</a:t>
            </a:r>
            <a:r>
              <a:rPr kumimoji="1" lang="ja-JP" altLang="en-US" dirty="0"/>
              <a:t>の温度との違いを確かめていきます。</a:t>
            </a:r>
            <a:endParaRPr kumimoji="1" lang="en-US" altLang="ja-JP" dirty="0"/>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7</a:t>
            </a:fld>
            <a:endParaRPr kumimoji="1" lang="ja-JP" altLang="en-US"/>
          </a:p>
        </p:txBody>
      </p:sp>
    </p:spTree>
    <p:extLst>
      <p:ext uri="{BB962C8B-B14F-4D97-AF65-F5344CB8AC3E}">
        <p14:creationId xmlns:p14="http://schemas.microsoft.com/office/powerpoint/2010/main" val="1639334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左がじっけによって測定した水の密度の温度依存性</a:t>
            </a:r>
            <a:endParaRPr kumimoji="1" lang="en-US" altLang="ja-JP" dirty="0"/>
          </a:p>
          <a:p>
            <a:r>
              <a:rPr kumimoji="1" lang="ja-JP" altLang="en-US" dirty="0"/>
              <a:t>左が</a:t>
            </a:r>
            <a:r>
              <a:rPr kumimoji="1" lang="en-US" altLang="ja-JP" dirty="0"/>
              <a:t>MD</a:t>
            </a:r>
            <a:r>
              <a:rPr kumimoji="1" lang="ja-JP" altLang="en-US" dirty="0"/>
              <a:t>で得られた水の温度依存性</a:t>
            </a:r>
            <a:endParaRPr kumimoji="1" lang="en-US" altLang="ja-JP" dirty="0"/>
          </a:p>
          <a:p>
            <a:r>
              <a:rPr kumimoji="1" lang="ja-JP" altLang="en-US" dirty="0"/>
              <a:t>次に、密度が最大の時の温度</a:t>
            </a:r>
            <a:r>
              <a:rPr kumimoji="1" lang="en-US" altLang="ja-JP" dirty="0"/>
              <a:t>Tc</a:t>
            </a:r>
            <a:r>
              <a:rPr kumimoji="1" lang="ja-JP" altLang="en-US" dirty="0"/>
              <a:t>と密度が</a:t>
            </a:r>
            <a:r>
              <a:rPr kumimoji="1" lang="en-US" altLang="ja-JP" dirty="0"/>
              <a:t>0.96</a:t>
            </a:r>
            <a:r>
              <a:rPr kumimoji="1" lang="ja-JP" altLang="en-US" dirty="0"/>
              <a:t>になる温度</a:t>
            </a:r>
            <a:r>
              <a:rPr kumimoji="1" lang="en-US" altLang="ja-JP" dirty="0"/>
              <a:t>T</a:t>
            </a:r>
            <a:r>
              <a:rPr kumimoji="1" lang="ja-JP" altLang="en-US" dirty="0"/>
              <a:t>として</a:t>
            </a:r>
            <a:endParaRPr kumimoji="1" lang="en-US" altLang="ja-JP" dirty="0"/>
          </a:p>
          <a:p>
            <a:r>
              <a:rPr kumimoji="1" lang="ja-JP" altLang="en-US" dirty="0"/>
              <a:t>換算温度を計算しました。</a:t>
            </a:r>
            <a:endParaRPr kumimoji="1" lang="en-US" altLang="ja-JP" dirty="0"/>
          </a:p>
          <a:p>
            <a:r>
              <a:rPr kumimoji="1" lang="en-US" altLang="ja-JP" dirty="0"/>
              <a:t>EX:0.336</a:t>
            </a:r>
            <a:r>
              <a:rPr kumimoji="1" lang="ja-JP" altLang="en-US" dirty="0"/>
              <a:t>　</a:t>
            </a:r>
            <a:r>
              <a:rPr kumimoji="1" lang="en-US" altLang="ja-JP" dirty="0"/>
              <a:t>MD:0.368</a:t>
            </a:r>
            <a:r>
              <a:rPr kumimoji="1" lang="ja-JP" altLang="en-US" dirty="0"/>
              <a:t>だと判りました。</a:t>
            </a:r>
            <a:endParaRPr kumimoji="1" lang="en-US" altLang="ja-JP" dirty="0"/>
          </a:p>
          <a:p>
            <a:r>
              <a:rPr kumimoji="1" lang="ja-JP" altLang="en-US" dirty="0"/>
              <a:t>＝＞</a:t>
            </a:r>
            <a:r>
              <a:rPr kumimoji="1" lang="en-US" altLang="ja-JP" dirty="0"/>
              <a:t>MD</a:t>
            </a:r>
            <a:r>
              <a:rPr kumimoji="1" lang="ja-JP" altLang="en-US" dirty="0"/>
              <a:t>の換算温度に対する実験値で得られた換算温度</a:t>
            </a:r>
            <a:endParaRPr kumimoji="1" lang="en-US" altLang="ja-JP" dirty="0"/>
          </a:p>
          <a:p>
            <a:r>
              <a:rPr kumimoji="1" lang="ja-JP" altLang="en-US" dirty="0"/>
              <a:t>の比を取ると</a:t>
            </a:r>
            <a:r>
              <a:rPr kumimoji="1" lang="en-US" altLang="ja-JP" dirty="0"/>
              <a:t>0.913</a:t>
            </a:r>
            <a:r>
              <a:rPr kumimoji="1" lang="ja-JP" altLang="en-US" dirty="0"/>
              <a:t>でした。以降は実際の温度に相当する</a:t>
            </a:r>
            <a:r>
              <a:rPr kumimoji="1" lang="en-US" altLang="ja-JP" dirty="0"/>
              <a:t>MD</a:t>
            </a:r>
            <a:r>
              <a:rPr kumimoji="1" lang="ja-JP" altLang="en-US" dirty="0"/>
              <a:t>での温度を</a:t>
            </a:r>
            <a:endParaRPr kumimoji="1" lang="en-US" altLang="ja-JP" dirty="0"/>
          </a:p>
          <a:p>
            <a:r>
              <a:rPr kumimoji="1" lang="ja-JP" altLang="en-US" dirty="0"/>
              <a:t>求めるために用います。</a:t>
            </a:r>
            <a:endParaRPr kumimoji="1" lang="en-US" altLang="ja-JP" dirty="0"/>
          </a:p>
          <a:p>
            <a:r>
              <a:rPr kumimoji="1" lang="ja-JP" altLang="en-US" dirty="0"/>
              <a:t>水温</a:t>
            </a:r>
            <a:r>
              <a:rPr kumimoji="1" lang="en-US" altLang="ja-JP" dirty="0"/>
              <a:t>298K =&gt; MD</a:t>
            </a:r>
            <a:r>
              <a:rPr kumimoji="1" lang="ja-JP" altLang="en-US" dirty="0"/>
              <a:t>だと</a:t>
            </a:r>
            <a:r>
              <a:rPr kumimoji="1" lang="en-US" altLang="ja-JP" dirty="0"/>
              <a:t>204K</a:t>
            </a:r>
            <a:r>
              <a:rPr kumimoji="1" lang="ja-JP" altLang="en-US" dirty="0"/>
              <a:t>に相当することが判りました。</a:t>
            </a:r>
            <a:endParaRPr kumimoji="1" lang="en-US" altLang="ja-JP" dirty="0"/>
          </a:p>
          <a:p>
            <a:r>
              <a:rPr kumimoji="1" lang="ja-JP" altLang="en-US" dirty="0"/>
              <a:t>以降は</a:t>
            </a:r>
            <a:r>
              <a:rPr kumimoji="1" lang="en-US" altLang="ja-JP" dirty="0"/>
              <a:t>204K</a:t>
            </a:r>
            <a:r>
              <a:rPr kumimoji="1" lang="ja-JP" altLang="en-US" dirty="0"/>
              <a:t>を</a:t>
            </a:r>
            <a:r>
              <a:rPr kumimoji="1" lang="en-US" altLang="ja-JP" dirty="0"/>
              <a:t>25℃</a:t>
            </a:r>
            <a:r>
              <a:rPr kumimoji="1" lang="ja-JP" altLang="en-US" dirty="0"/>
              <a:t>として扱います。</a:t>
            </a:r>
            <a:endParaRPr kumimoji="1" lang="en-US" altLang="ja-JP" dirty="0"/>
          </a:p>
          <a:p>
            <a:endParaRPr kumimoji="1" lang="en-US" altLang="ja-JP" dirty="0"/>
          </a:p>
          <a:p>
            <a:r>
              <a:rPr kumimoji="1" lang="en-US" altLang="ja-JP" dirty="0"/>
              <a:t>NVT =&gt;100ps 0.1ps</a:t>
            </a:r>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8</a:t>
            </a:fld>
            <a:endParaRPr kumimoji="1" lang="ja-JP" altLang="en-US"/>
          </a:p>
        </p:txBody>
      </p:sp>
    </p:spTree>
    <p:extLst>
      <p:ext uri="{BB962C8B-B14F-4D97-AF65-F5344CB8AC3E}">
        <p14:creationId xmlns:p14="http://schemas.microsoft.com/office/powerpoint/2010/main" val="660094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離散していない</a:t>
            </a:r>
            <a:r>
              <a:rPr kumimoji="1" lang="en-US" altLang="ja-JP" dirty="0"/>
              <a:t>0ps-10ps</a:t>
            </a:r>
            <a:r>
              <a:rPr kumimoji="1" lang="ja-JP" altLang="en-US" dirty="0"/>
              <a:t>の範囲をフーリエ変換変換して検証していく</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858DCFC4-982D-4135-8F81-CC1D8241E3C3}" type="slidenum">
              <a:rPr kumimoji="1" lang="ja-JP" altLang="en-US" smtClean="0"/>
              <a:t>9</a:t>
            </a:fld>
            <a:endParaRPr kumimoji="1" lang="ja-JP" altLang="en-US"/>
          </a:p>
        </p:txBody>
      </p:sp>
    </p:spTree>
    <p:extLst>
      <p:ext uri="{BB962C8B-B14F-4D97-AF65-F5344CB8AC3E}">
        <p14:creationId xmlns:p14="http://schemas.microsoft.com/office/powerpoint/2010/main" val="2114928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238250" y="1124530"/>
            <a:ext cx="7429500" cy="2387600"/>
          </a:xfrm>
        </p:spPr>
        <p:txBody>
          <a:bodyPr anchor="b">
            <a:normAutofit/>
          </a:bodyPr>
          <a:lstStyle>
            <a:lvl1pPr algn="ctr">
              <a:defRPr sz="4875"/>
            </a:lvl1pPr>
          </a:lstStyle>
          <a:p>
            <a:r>
              <a:rPr lang="ja-JP" altLang="en-US"/>
              <a:t>マスター タイトルの書式設定</a:t>
            </a:r>
            <a:endParaRPr lang="en-US" dirty="0"/>
          </a:p>
        </p:txBody>
      </p:sp>
      <p:sp>
        <p:nvSpPr>
          <p:cNvPr id="3" name="Subtitle 2"/>
          <p:cNvSpPr>
            <a:spLocks noGrp="1"/>
          </p:cNvSpPr>
          <p:nvPr>
            <p:ph type="subTitle" idx="1"/>
          </p:nvPr>
        </p:nvSpPr>
        <p:spPr>
          <a:xfrm>
            <a:off x="1238250" y="3602038"/>
            <a:ext cx="7429500" cy="1655762"/>
          </a:xfrm>
        </p:spPr>
        <p:txBody>
          <a:bodyPr>
            <a:normAutofit/>
          </a:bodyPr>
          <a:lstStyle>
            <a:lvl1pPr marL="0" indent="0" algn="ctr">
              <a:buNone/>
              <a:defRPr sz="1950">
                <a:solidFill>
                  <a:schemeClr val="tx1">
                    <a:lumMod val="75000"/>
                    <a:lumOff val="25000"/>
                  </a:schemeClr>
                </a:solidFill>
              </a:defRPr>
            </a:lvl1pPr>
            <a:lvl2pPr marL="371464" indent="0" algn="ctr">
              <a:buNone/>
              <a:defRPr sz="2275"/>
            </a:lvl2pPr>
            <a:lvl3pPr marL="742927" indent="0" algn="ctr">
              <a:buNone/>
              <a:defRPr sz="1950"/>
            </a:lvl3pPr>
            <a:lvl4pPr marL="1114391" indent="0" algn="ctr">
              <a:buNone/>
              <a:defRPr sz="1625"/>
            </a:lvl4pPr>
            <a:lvl5pPr marL="1485854" indent="0" algn="ctr">
              <a:buNone/>
              <a:defRPr sz="1625"/>
            </a:lvl5pPr>
            <a:lvl6pPr marL="1857318" indent="0" algn="ctr">
              <a:buNone/>
              <a:defRPr sz="1625"/>
            </a:lvl6pPr>
            <a:lvl7pPr marL="2228781" indent="0" algn="ctr">
              <a:buNone/>
              <a:defRPr sz="1625"/>
            </a:lvl7pPr>
            <a:lvl8pPr marL="2600245" indent="0" algn="ctr">
              <a:buNone/>
              <a:defRPr sz="1625"/>
            </a:lvl8pPr>
            <a:lvl9pPr marL="2971709" indent="0" algn="ctr">
              <a:buNone/>
              <a:defRPr sz="1625"/>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804886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3821927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0362"/>
            <a:ext cx="2135981"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681038" y="360364"/>
            <a:ext cx="6284119"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2529762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3442522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5879" y="1712423"/>
            <a:ext cx="8543925" cy="2851208"/>
          </a:xfrm>
        </p:spPr>
        <p:txBody>
          <a:bodyPr anchor="b">
            <a:normAutofit/>
          </a:bodyPr>
          <a:lstStyle>
            <a:lvl1pPr>
              <a:defRPr sz="4875"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879" y="4552635"/>
            <a:ext cx="8543925" cy="1500187"/>
          </a:xfrm>
        </p:spPr>
        <p:txBody>
          <a:bodyPr anchor="t">
            <a:normAutofit/>
          </a:bodyPr>
          <a:lstStyle>
            <a:lvl1pPr marL="0" indent="0">
              <a:buNone/>
              <a:defRPr sz="1950">
                <a:solidFill>
                  <a:schemeClr val="tx1">
                    <a:lumMod val="75000"/>
                    <a:lumOff val="25000"/>
                  </a:schemeClr>
                </a:solidFill>
              </a:defRPr>
            </a:lvl1pPr>
            <a:lvl2pPr marL="371464" indent="0">
              <a:buNone/>
              <a:defRPr sz="1462">
                <a:solidFill>
                  <a:schemeClr val="tx1">
                    <a:tint val="75000"/>
                  </a:schemeClr>
                </a:solidFill>
              </a:defRPr>
            </a:lvl2pPr>
            <a:lvl3pPr marL="742927" indent="0">
              <a:buNone/>
              <a:defRPr sz="1300">
                <a:solidFill>
                  <a:schemeClr val="tx1">
                    <a:tint val="75000"/>
                  </a:schemeClr>
                </a:solidFill>
              </a:defRPr>
            </a:lvl3pPr>
            <a:lvl4pPr marL="1114391" indent="0">
              <a:buNone/>
              <a:defRPr sz="1137">
                <a:solidFill>
                  <a:schemeClr val="tx1">
                    <a:tint val="75000"/>
                  </a:schemeClr>
                </a:solidFill>
              </a:defRPr>
            </a:lvl4pPr>
            <a:lvl5pPr marL="1485854" indent="0">
              <a:buNone/>
              <a:defRPr sz="1137">
                <a:solidFill>
                  <a:schemeClr val="tx1">
                    <a:tint val="75000"/>
                  </a:schemeClr>
                </a:solidFill>
              </a:defRPr>
            </a:lvl5pPr>
            <a:lvl6pPr marL="1857318" indent="0">
              <a:buNone/>
              <a:defRPr sz="1137">
                <a:solidFill>
                  <a:schemeClr val="tx1">
                    <a:tint val="75000"/>
                  </a:schemeClr>
                </a:solidFill>
              </a:defRPr>
            </a:lvl6pPr>
            <a:lvl7pPr marL="2228781" indent="0">
              <a:buNone/>
              <a:defRPr sz="1137">
                <a:solidFill>
                  <a:schemeClr val="tx1">
                    <a:tint val="75000"/>
                  </a:schemeClr>
                </a:solidFill>
              </a:defRPr>
            </a:lvl7pPr>
            <a:lvl8pPr marL="2600245" indent="0">
              <a:buNone/>
              <a:defRPr sz="1137">
                <a:solidFill>
                  <a:schemeClr val="tx1">
                    <a:tint val="75000"/>
                  </a:schemeClr>
                </a:solidFill>
              </a:defRPr>
            </a:lvl8pPr>
            <a:lvl9pPr marL="2971709" indent="0">
              <a:buNone/>
              <a:defRPr sz="1137">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3572850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86665" y="1828802"/>
            <a:ext cx="421005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14913" y="1828802"/>
            <a:ext cx="421005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3994922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6665" y="1681852"/>
            <a:ext cx="4189413" cy="825699"/>
          </a:xfrm>
        </p:spPr>
        <p:txBody>
          <a:bodyPr anchor="b">
            <a:normAutofit/>
          </a:bodyPr>
          <a:lstStyle>
            <a:lvl1pPr marL="0" indent="0">
              <a:spcBef>
                <a:spcPts val="0"/>
              </a:spcBef>
              <a:buNone/>
              <a:defRPr sz="1950" b="1"/>
            </a:lvl1pPr>
            <a:lvl2pPr marL="371464" indent="0">
              <a:buNone/>
              <a:defRPr sz="1625" b="1"/>
            </a:lvl2pPr>
            <a:lvl3pPr marL="742927" indent="0">
              <a:buNone/>
              <a:defRPr sz="1462" b="1"/>
            </a:lvl3pPr>
            <a:lvl4pPr marL="1114391" indent="0">
              <a:buNone/>
              <a:defRPr sz="1300" b="1"/>
            </a:lvl4pPr>
            <a:lvl5pPr marL="1485854" indent="0">
              <a:buNone/>
              <a:defRPr sz="1300" b="1"/>
            </a:lvl5pPr>
            <a:lvl6pPr marL="1857318" indent="0">
              <a:buNone/>
              <a:defRPr sz="1300" b="1"/>
            </a:lvl6pPr>
            <a:lvl7pPr marL="2228781" indent="0">
              <a:buNone/>
              <a:defRPr sz="1300" b="1"/>
            </a:lvl7pPr>
            <a:lvl8pPr marL="2600245" indent="0">
              <a:buNone/>
              <a:defRPr sz="1300" b="1"/>
            </a:lvl8pPr>
            <a:lvl9pPr marL="2971709" indent="0">
              <a:buNone/>
              <a:defRPr sz="1300" b="1"/>
            </a:lvl9pPr>
          </a:lstStyle>
          <a:p>
            <a:pPr lvl="0"/>
            <a:r>
              <a:rPr lang="ja-JP" altLang="en-US"/>
              <a:t>マスター テキストの書式設定</a:t>
            </a:r>
          </a:p>
        </p:txBody>
      </p:sp>
      <p:sp>
        <p:nvSpPr>
          <p:cNvPr id="4" name="Content Placeholder 3"/>
          <p:cNvSpPr>
            <a:spLocks noGrp="1"/>
          </p:cNvSpPr>
          <p:nvPr>
            <p:ph sz="half" idx="2"/>
          </p:nvPr>
        </p:nvSpPr>
        <p:spPr>
          <a:xfrm>
            <a:off x="686665" y="2507552"/>
            <a:ext cx="4189413"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14913" y="1681851"/>
            <a:ext cx="4210051" cy="825698"/>
          </a:xfrm>
        </p:spPr>
        <p:txBody>
          <a:bodyPr anchor="b"/>
          <a:lstStyle>
            <a:lvl1pPr marL="0" indent="0">
              <a:spcBef>
                <a:spcPts val="0"/>
              </a:spcBef>
              <a:buNone/>
              <a:defRPr sz="1950" b="1"/>
            </a:lvl1pPr>
            <a:lvl2pPr marL="371464" indent="0">
              <a:buNone/>
              <a:defRPr sz="1625" b="1"/>
            </a:lvl2pPr>
            <a:lvl3pPr marL="742927" indent="0">
              <a:buNone/>
              <a:defRPr sz="1462" b="1"/>
            </a:lvl3pPr>
            <a:lvl4pPr marL="1114391" indent="0">
              <a:buNone/>
              <a:defRPr sz="1300" b="1"/>
            </a:lvl4pPr>
            <a:lvl5pPr marL="1485854" indent="0">
              <a:buNone/>
              <a:defRPr sz="1300" b="1"/>
            </a:lvl5pPr>
            <a:lvl6pPr marL="1857318" indent="0">
              <a:buNone/>
              <a:defRPr sz="1300" b="1"/>
            </a:lvl6pPr>
            <a:lvl7pPr marL="2228781" indent="0">
              <a:buNone/>
              <a:defRPr sz="1300" b="1"/>
            </a:lvl7pPr>
            <a:lvl8pPr marL="2600245" indent="0">
              <a:buNone/>
              <a:defRPr sz="1300" b="1"/>
            </a:lvl8pPr>
            <a:lvl9pPr marL="2971709" indent="0">
              <a:buNone/>
              <a:defRPr sz="1300" b="1"/>
            </a:lvl9pPr>
          </a:lstStyle>
          <a:p>
            <a:pPr lvl="0"/>
            <a:r>
              <a:rPr lang="ja-JP" altLang="en-US"/>
              <a:t>マスター テキストの書式設定</a:t>
            </a:r>
          </a:p>
        </p:txBody>
      </p:sp>
      <p:sp>
        <p:nvSpPr>
          <p:cNvPr id="6" name="Content Placeholder 5"/>
          <p:cNvSpPr>
            <a:spLocks noGrp="1"/>
          </p:cNvSpPr>
          <p:nvPr>
            <p:ph sz="quarter" idx="4"/>
          </p:nvPr>
        </p:nvSpPr>
        <p:spPr>
          <a:xfrm>
            <a:off x="5014913" y="2507552"/>
            <a:ext cx="421005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412345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41897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2646810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83514" y="457202"/>
            <a:ext cx="3194685" cy="1600197"/>
          </a:xfrm>
        </p:spPr>
        <p:txBody>
          <a:bodyPr anchor="b">
            <a:normAutofit/>
          </a:bodyPr>
          <a:lstStyle>
            <a:lvl1pPr>
              <a:defRPr sz="2600" b="0"/>
            </a:lvl1pPr>
          </a:lstStyle>
          <a:p>
            <a:r>
              <a:rPr lang="ja-JP" altLang="en-US"/>
              <a:t>マスター タイトルの書式設定</a:t>
            </a:r>
            <a:endParaRPr lang="en-US" dirty="0"/>
          </a:p>
        </p:txBody>
      </p:sp>
      <p:sp>
        <p:nvSpPr>
          <p:cNvPr id="3" name="Content Placeholder 2"/>
          <p:cNvSpPr>
            <a:spLocks noGrp="1"/>
          </p:cNvSpPr>
          <p:nvPr>
            <p:ph idx="1"/>
          </p:nvPr>
        </p:nvSpPr>
        <p:spPr>
          <a:xfrm>
            <a:off x="4210050" y="990600"/>
            <a:ext cx="5014913" cy="4876800"/>
          </a:xfrm>
        </p:spPr>
        <p:txBody>
          <a:bodyPr/>
          <a:lstStyle>
            <a:lvl1pPr>
              <a:defRPr sz="2600"/>
            </a:lvl1pPr>
            <a:lvl2pPr>
              <a:defRPr sz="2275"/>
            </a:lvl2pPr>
            <a:lvl3pPr>
              <a:defRPr sz="1950"/>
            </a:lvl3pPr>
            <a:lvl4pPr>
              <a:defRPr sz="1625"/>
            </a:lvl4pPr>
            <a:lvl5pPr>
              <a:defRPr sz="1625"/>
            </a:lvl5pPr>
            <a:lvl6pPr>
              <a:defRPr sz="1625"/>
            </a:lvl6pPr>
            <a:lvl7pPr>
              <a:defRPr sz="1625"/>
            </a:lvl7pPr>
            <a:lvl8pPr>
              <a:defRPr sz="1625"/>
            </a:lvl8pPr>
            <a:lvl9pPr>
              <a:defRPr sz="162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83514" y="2057399"/>
            <a:ext cx="3194685" cy="3810001"/>
          </a:xfrm>
        </p:spPr>
        <p:txBody>
          <a:bodyPr>
            <a:normAutofit/>
          </a:bodyPr>
          <a:lstStyle>
            <a:lvl1pPr marL="0" indent="0">
              <a:lnSpc>
                <a:spcPct val="90000"/>
              </a:lnSpc>
              <a:buNone/>
              <a:defRPr sz="1300"/>
            </a:lvl1pPr>
            <a:lvl2pPr marL="371464" indent="0">
              <a:buNone/>
              <a:defRPr sz="975"/>
            </a:lvl2pPr>
            <a:lvl3pPr marL="742927" indent="0">
              <a:buNone/>
              <a:defRPr sz="812"/>
            </a:lvl3pPr>
            <a:lvl4pPr marL="1114391" indent="0">
              <a:buNone/>
              <a:defRPr sz="731"/>
            </a:lvl4pPr>
            <a:lvl5pPr marL="1485854" indent="0">
              <a:buNone/>
              <a:defRPr sz="731"/>
            </a:lvl5pPr>
            <a:lvl6pPr marL="1857318" indent="0">
              <a:buNone/>
              <a:defRPr sz="731"/>
            </a:lvl6pPr>
            <a:lvl7pPr marL="2228781" indent="0">
              <a:buNone/>
              <a:defRPr sz="731"/>
            </a:lvl7pPr>
            <a:lvl8pPr marL="2600245" indent="0">
              <a:buNone/>
              <a:defRPr sz="731"/>
            </a:lvl8pPr>
            <a:lvl9pPr marL="2971709" indent="0">
              <a:buNone/>
              <a:defRPr sz="731"/>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2738572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83514" y="457200"/>
            <a:ext cx="3194685" cy="1600200"/>
          </a:xfrm>
        </p:spPr>
        <p:txBody>
          <a:bodyPr anchor="b">
            <a:normAutofit/>
          </a:bodyPr>
          <a:lstStyle>
            <a:lvl1pPr>
              <a:defRPr sz="26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4210050" y="990600"/>
            <a:ext cx="5014913" cy="4876800"/>
          </a:xfrm>
        </p:spPr>
        <p:txBody>
          <a:bodyPr/>
          <a:lstStyle>
            <a:lvl1pPr marL="0" indent="0">
              <a:buNone/>
              <a:defRPr sz="2600"/>
            </a:lvl1pPr>
            <a:lvl2pPr marL="371464" indent="0">
              <a:buNone/>
              <a:defRPr sz="2275"/>
            </a:lvl2pPr>
            <a:lvl3pPr marL="742927" indent="0">
              <a:buNone/>
              <a:defRPr sz="1950"/>
            </a:lvl3pPr>
            <a:lvl4pPr marL="1114391" indent="0">
              <a:buNone/>
              <a:defRPr sz="1625"/>
            </a:lvl4pPr>
            <a:lvl5pPr marL="1485854" indent="0">
              <a:buNone/>
              <a:defRPr sz="1625"/>
            </a:lvl5pPr>
            <a:lvl6pPr marL="1857318" indent="0">
              <a:buNone/>
              <a:defRPr sz="1625"/>
            </a:lvl6pPr>
            <a:lvl7pPr marL="2228781" indent="0">
              <a:buNone/>
              <a:defRPr sz="1625"/>
            </a:lvl7pPr>
            <a:lvl8pPr marL="2600245" indent="0">
              <a:buNone/>
              <a:defRPr sz="1625"/>
            </a:lvl8pPr>
            <a:lvl9pPr marL="2971709" indent="0">
              <a:buNone/>
              <a:defRPr sz="1625"/>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83514" y="2057400"/>
            <a:ext cx="3194685" cy="3810000"/>
          </a:xfrm>
        </p:spPr>
        <p:txBody>
          <a:bodyPr>
            <a:normAutofit/>
          </a:bodyPr>
          <a:lstStyle>
            <a:lvl1pPr marL="0" indent="0">
              <a:lnSpc>
                <a:spcPct val="90000"/>
              </a:lnSpc>
              <a:buNone/>
              <a:defRPr sz="1300"/>
            </a:lvl1pPr>
            <a:lvl2pPr marL="371464" indent="0">
              <a:buNone/>
              <a:defRPr sz="975"/>
            </a:lvl2pPr>
            <a:lvl3pPr marL="742927" indent="0">
              <a:buNone/>
              <a:defRPr sz="812"/>
            </a:lvl3pPr>
            <a:lvl4pPr marL="1114391" indent="0">
              <a:buNone/>
              <a:defRPr sz="731"/>
            </a:lvl4pPr>
            <a:lvl5pPr marL="1485854" indent="0">
              <a:buNone/>
              <a:defRPr sz="731"/>
            </a:lvl5pPr>
            <a:lvl6pPr marL="1857318" indent="0">
              <a:buNone/>
              <a:defRPr sz="731"/>
            </a:lvl6pPr>
            <a:lvl7pPr marL="2228781" indent="0">
              <a:buNone/>
              <a:defRPr sz="731"/>
            </a:lvl7pPr>
            <a:lvl8pPr marL="2600245" indent="0">
              <a:buNone/>
              <a:defRPr sz="731"/>
            </a:lvl8pPr>
            <a:lvl9pPr marL="2971709" indent="0">
              <a:buNone/>
              <a:defRPr sz="731"/>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B9C5F95C-F4BE-47B6-A598-B120611A2B67}" type="datetimeFigureOut">
              <a:rPr kumimoji="1" lang="ja-JP" altLang="en-US" smtClean="0"/>
              <a:t>2020/2/26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3413552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6665" y="365760"/>
            <a:ext cx="8543925"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86665" y="1828802"/>
            <a:ext cx="8543925"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894">
                <a:solidFill>
                  <a:schemeClr val="tx1">
                    <a:lumMod val="65000"/>
                    <a:lumOff val="35000"/>
                  </a:schemeClr>
                </a:solidFill>
              </a:defRPr>
            </a:lvl1pPr>
          </a:lstStyle>
          <a:p>
            <a:fld id="{B9C5F95C-F4BE-47B6-A598-B120611A2B67}" type="datetimeFigureOut">
              <a:rPr kumimoji="1" lang="ja-JP" altLang="en-US" smtClean="0"/>
              <a:t>2020/2/26</a:t>
            </a:fld>
            <a:endParaRPr kumimoji="1" lang="ja-JP" alt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894">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7001740" y="6356352"/>
            <a:ext cx="2228850" cy="365125"/>
          </a:xfrm>
          <a:prstGeom prst="rect">
            <a:avLst/>
          </a:prstGeom>
        </p:spPr>
        <p:txBody>
          <a:bodyPr vert="horz" lIns="91440" tIns="45720" rIns="91440" bIns="45720" rtlCol="0" anchor="ctr"/>
          <a:lstStyle>
            <a:lvl1pPr algn="r">
              <a:defRPr sz="894">
                <a:solidFill>
                  <a:schemeClr val="tx1">
                    <a:tint val="75000"/>
                  </a:schemeClr>
                </a:solidFill>
              </a:defRPr>
            </a:lvl1pPr>
          </a:lstStyle>
          <a:p>
            <a:fld id="{E769F28E-5267-4E3B-B482-0E66177FCB0A}" type="slidenum">
              <a:rPr kumimoji="1" lang="ja-JP" altLang="en-US" smtClean="0"/>
              <a:t>‹#›</a:t>
            </a:fld>
            <a:endParaRPr kumimoji="1" lang="ja-JP" altLang="en-US"/>
          </a:p>
        </p:txBody>
      </p:sp>
    </p:spTree>
    <p:extLst>
      <p:ext uri="{BB962C8B-B14F-4D97-AF65-F5344CB8AC3E}">
        <p14:creationId xmlns:p14="http://schemas.microsoft.com/office/powerpoint/2010/main" val="176193781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742927" rtl="0" eaLnBrk="1" latinLnBrk="0" hangingPunct="1">
        <a:lnSpc>
          <a:spcPct val="90000"/>
        </a:lnSpc>
        <a:spcBef>
          <a:spcPct val="0"/>
        </a:spcBef>
        <a:buNone/>
        <a:defRPr kumimoji="1" sz="3575" kern="1200">
          <a:solidFill>
            <a:schemeClr val="tx1"/>
          </a:solidFill>
          <a:latin typeface="+mj-lt"/>
          <a:ea typeface="+mj-ea"/>
          <a:cs typeface="+mj-cs"/>
        </a:defRPr>
      </a:lvl1pPr>
    </p:titleStyle>
    <p:bodyStyle>
      <a:lvl1pPr marL="185732" indent="-185732" algn="l" defTabSz="742927" rtl="0" eaLnBrk="1" latinLnBrk="0" hangingPunct="1">
        <a:lnSpc>
          <a:spcPct val="90000"/>
        </a:lnSpc>
        <a:spcBef>
          <a:spcPts val="812"/>
        </a:spcBef>
        <a:buFont typeface="Wingdings 2" pitchFamily="18" charset="2"/>
        <a:buChar char=""/>
        <a:defRPr kumimoji="1" sz="2275" kern="1200">
          <a:solidFill>
            <a:schemeClr val="tx1"/>
          </a:solidFill>
          <a:latin typeface="+mn-lt"/>
          <a:ea typeface="+mn-ea"/>
          <a:cs typeface="+mn-cs"/>
        </a:defRPr>
      </a:lvl1pPr>
      <a:lvl2pPr marL="557195" indent="-185732" algn="l" defTabSz="742927" rtl="0" eaLnBrk="1" latinLnBrk="0" hangingPunct="1">
        <a:lnSpc>
          <a:spcPct val="90000"/>
        </a:lnSpc>
        <a:spcBef>
          <a:spcPts val="406"/>
        </a:spcBef>
        <a:buFont typeface="Wingdings 2" pitchFamily="18" charset="2"/>
        <a:buChar char=""/>
        <a:defRPr kumimoji="1" sz="1950" kern="1200">
          <a:solidFill>
            <a:schemeClr val="tx1"/>
          </a:solidFill>
          <a:latin typeface="+mn-lt"/>
          <a:ea typeface="+mn-ea"/>
          <a:cs typeface="+mn-cs"/>
        </a:defRPr>
      </a:lvl2pPr>
      <a:lvl3pPr marL="928659" indent="-185732" algn="l" defTabSz="742927" rtl="0" eaLnBrk="1" latinLnBrk="0" hangingPunct="1">
        <a:lnSpc>
          <a:spcPct val="90000"/>
        </a:lnSpc>
        <a:spcBef>
          <a:spcPts val="406"/>
        </a:spcBef>
        <a:buFont typeface="Wingdings 2" pitchFamily="18" charset="2"/>
        <a:buChar char=""/>
        <a:defRPr kumimoji="1" sz="1625" kern="1200">
          <a:solidFill>
            <a:schemeClr val="tx1"/>
          </a:solidFill>
          <a:latin typeface="+mn-lt"/>
          <a:ea typeface="+mn-ea"/>
          <a:cs typeface="+mn-cs"/>
        </a:defRPr>
      </a:lvl3pPr>
      <a:lvl4pPr marL="1300122" indent="-185732" algn="l" defTabSz="742927" rtl="0" eaLnBrk="1" latinLnBrk="0" hangingPunct="1">
        <a:lnSpc>
          <a:spcPct val="90000"/>
        </a:lnSpc>
        <a:spcBef>
          <a:spcPts val="406"/>
        </a:spcBef>
        <a:buFont typeface="Wingdings 2" pitchFamily="18" charset="2"/>
        <a:buChar char=""/>
        <a:defRPr kumimoji="1" sz="1462" kern="1200">
          <a:solidFill>
            <a:schemeClr val="tx1"/>
          </a:solidFill>
          <a:latin typeface="+mn-lt"/>
          <a:ea typeface="+mn-ea"/>
          <a:cs typeface="+mn-cs"/>
        </a:defRPr>
      </a:lvl4pPr>
      <a:lvl5pPr marL="1671586" indent="-185732" algn="l" defTabSz="742927" rtl="0" eaLnBrk="1" latinLnBrk="0" hangingPunct="1">
        <a:lnSpc>
          <a:spcPct val="90000"/>
        </a:lnSpc>
        <a:spcBef>
          <a:spcPts val="406"/>
        </a:spcBef>
        <a:buFont typeface="Wingdings 2" pitchFamily="18" charset="2"/>
        <a:buChar char=""/>
        <a:defRPr kumimoji="1" sz="1462" kern="1200">
          <a:solidFill>
            <a:schemeClr val="tx1"/>
          </a:solidFill>
          <a:latin typeface="+mn-lt"/>
          <a:ea typeface="+mn-ea"/>
          <a:cs typeface="+mn-cs"/>
        </a:defRPr>
      </a:lvl5pPr>
      <a:lvl6pPr marL="2043050" indent="-185732" algn="l" defTabSz="742927" rtl="0" eaLnBrk="1" latinLnBrk="0" hangingPunct="1">
        <a:spcBef>
          <a:spcPct val="20000"/>
        </a:spcBef>
        <a:buFont typeface="Wingdings 2" pitchFamily="18" charset="2"/>
        <a:buChar char=""/>
        <a:defRPr kumimoji="1" sz="1462" kern="1200">
          <a:solidFill>
            <a:schemeClr val="tx1"/>
          </a:solidFill>
          <a:latin typeface="+mn-lt"/>
          <a:ea typeface="+mn-ea"/>
          <a:cs typeface="+mn-cs"/>
        </a:defRPr>
      </a:lvl6pPr>
      <a:lvl7pPr marL="2414513" indent="-185732" algn="l" defTabSz="742927" rtl="0" eaLnBrk="1" latinLnBrk="0" hangingPunct="1">
        <a:spcBef>
          <a:spcPct val="20000"/>
        </a:spcBef>
        <a:buFont typeface="Wingdings 2" pitchFamily="18" charset="2"/>
        <a:buChar char=""/>
        <a:defRPr kumimoji="1" sz="1462" kern="1200">
          <a:solidFill>
            <a:schemeClr val="tx1"/>
          </a:solidFill>
          <a:latin typeface="+mn-lt"/>
          <a:ea typeface="+mn-ea"/>
          <a:cs typeface="+mn-cs"/>
        </a:defRPr>
      </a:lvl7pPr>
      <a:lvl8pPr marL="2785977" indent="-185732" algn="l" defTabSz="742927" rtl="0" eaLnBrk="1" latinLnBrk="0" hangingPunct="1">
        <a:spcBef>
          <a:spcPct val="20000"/>
        </a:spcBef>
        <a:buFont typeface="Wingdings 2" pitchFamily="18" charset="2"/>
        <a:buChar char=""/>
        <a:defRPr kumimoji="1" sz="1462" kern="1200">
          <a:solidFill>
            <a:schemeClr val="tx1"/>
          </a:solidFill>
          <a:latin typeface="+mn-lt"/>
          <a:ea typeface="+mn-ea"/>
          <a:cs typeface="+mn-cs"/>
        </a:defRPr>
      </a:lvl8pPr>
      <a:lvl9pPr marL="3157440" indent="-185732" algn="l" defTabSz="742927" rtl="0" eaLnBrk="1" latinLnBrk="0" hangingPunct="1">
        <a:spcBef>
          <a:spcPct val="20000"/>
        </a:spcBef>
        <a:buFont typeface="Wingdings 2" pitchFamily="18" charset="2"/>
        <a:buChar char=""/>
        <a:defRPr kumimoji="1" sz="1462" kern="1200">
          <a:solidFill>
            <a:schemeClr val="tx1"/>
          </a:solidFill>
          <a:latin typeface="+mn-lt"/>
          <a:ea typeface="+mn-ea"/>
          <a:cs typeface="+mn-cs"/>
        </a:defRPr>
      </a:lvl9pPr>
    </p:bodyStyle>
    <p:otherStyle>
      <a:defPPr>
        <a:defRPr lang="en-US"/>
      </a:defPPr>
      <a:lvl1pPr marL="0" algn="l" defTabSz="742927" rtl="0" eaLnBrk="1" latinLnBrk="0" hangingPunct="1">
        <a:defRPr kumimoji="1" sz="1462" kern="1200">
          <a:solidFill>
            <a:schemeClr val="tx1"/>
          </a:solidFill>
          <a:latin typeface="+mn-lt"/>
          <a:ea typeface="+mn-ea"/>
          <a:cs typeface="+mn-cs"/>
        </a:defRPr>
      </a:lvl1pPr>
      <a:lvl2pPr marL="371464" algn="l" defTabSz="742927" rtl="0" eaLnBrk="1" latinLnBrk="0" hangingPunct="1">
        <a:defRPr kumimoji="1" sz="1462" kern="1200">
          <a:solidFill>
            <a:schemeClr val="tx1"/>
          </a:solidFill>
          <a:latin typeface="+mn-lt"/>
          <a:ea typeface="+mn-ea"/>
          <a:cs typeface="+mn-cs"/>
        </a:defRPr>
      </a:lvl2pPr>
      <a:lvl3pPr marL="742927" algn="l" defTabSz="742927" rtl="0" eaLnBrk="1" latinLnBrk="0" hangingPunct="1">
        <a:defRPr kumimoji="1" sz="1462" kern="1200">
          <a:solidFill>
            <a:schemeClr val="tx1"/>
          </a:solidFill>
          <a:latin typeface="+mn-lt"/>
          <a:ea typeface="+mn-ea"/>
          <a:cs typeface="+mn-cs"/>
        </a:defRPr>
      </a:lvl3pPr>
      <a:lvl4pPr marL="1114391" algn="l" defTabSz="742927" rtl="0" eaLnBrk="1" latinLnBrk="0" hangingPunct="1">
        <a:defRPr kumimoji="1" sz="1462" kern="1200">
          <a:solidFill>
            <a:schemeClr val="tx1"/>
          </a:solidFill>
          <a:latin typeface="+mn-lt"/>
          <a:ea typeface="+mn-ea"/>
          <a:cs typeface="+mn-cs"/>
        </a:defRPr>
      </a:lvl4pPr>
      <a:lvl5pPr marL="1485854" algn="l" defTabSz="742927" rtl="0" eaLnBrk="1" latinLnBrk="0" hangingPunct="1">
        <a:defRPr kumimoji="1" sz="1462" kern="1200">
          <a:solidFill>
            <a:schemeClr val="tx1"/>
          </a:solidFill>
          <a:latin typeface="+mn-lt"/>
          <a:ea typeface="+mn-ea"/>
          <a:cs typeface="+mn-cs"/>
        </a:defRPr>
      </a:lvl5pPr>
      <a:lvl6pPr marL="1857318" algn="l" defTabSz="742927" rtl="0" eaLnBrk="1" latinLnBrk="0" hangingPunct="1">
        <a:defRPr kumimoji="1" sz="1462" kern="1200">
          <a:solidFill>
            <a:schemeClr val="tx1"/>
          </a:solidFill>
          <a:latin typeface="+mn-lt"/>
          <a:ea typeface="+mn-ea"/>
          <a:cs typeface="+mn-cs"/>
        </a:defRPr>
      </a:lvl6pPr>
      <a:lvl7pPr marL="2228781" algn="l" defTabSz="742927" rtl="0" eaLnBrk="1" latinLnBrk="0" hangingPunct="1">
        <a:defRPr kumimoji="1" sz="1462" kern="1200">
          <a:solidFill>
            <a:schemeClr val="tx1"/>
          </a:solidFill>
          <a:latin typeface="+mn-lt"/>
          <a:ea typeface="+mn-ea"/>
          <a:cs typeface="+mn-cs"/>
        </a:defRPr>
      </a:lvl7pPr>
      <a:lvl8pPr marL="2600245" algn="l" defTabSz="742927" rtl="0" eaLnBrk="1" latinLnBrk="0" hangingPunct="1">
        <a:defRPr kumimoji="1" sz="1462" kern="1200">
          <a:solidFill>
            <a:schemeClr val="tx1"/>
          </a:solidFill>
          <a:latin typeface="+mn-lt"/>
          <a:ea typeface="+mn-ea"/>
          <a:cs typeface="+mn-cs"/>
        </a:defRPr>
      </a:lvl8pPr>
      <a:lvl9pPr marL="2971709" algn="l" defTabSz="742927" rtl="0" eaLnBrk="1" latinLnBrk="0" hangingPunct="1">
        <a:defRPr kumimoji="1" sz="14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2.png"/><Relationship Id="rId3" Type="http://schemas.openxmlformats.org/officeDocument/2006/relationships/image" Target="../media/image19.emf"/><Relationship Id="rId12" Type="http://schemas.openxmlformats.org/officeDocument/2006/relationships/image" Target="../media/image20.emf"/><Relationship Id="rId2" Type="http://schemas.openxmlformats.org/officeDocument/2006/relationships/notesSlide" Target="../notesSlides/notesSlide10.xml"/><Relationship Id="rId16" Type="http://schemas.openxmlformats.org/officeDocument/2006/relationships/image" Target="../media/image25.png"/><Relationship Id="rId1" Type="http://schemas.openxmlformats.org/officeDocument/2006/relationships/slideLayout" Target="../slideLayouts/slideLayout2.xml"/><Relationship Id="rId11" Type="http://schemas.openxmlformats.org/officeDocument/2006/relationships/image" Target="../media/image29.png"/><Relationship Id="rId5" Type="http://schemas.openxmlformats.org/officeDocument/2006/relationships/image" Target="../media/image21.png"/><Relationship Id="rId15" Type="http://schemas.openxmlformats.org/officeDocument/2006/relationships/image" Target="../media/image24.png"/><Relationship Id="rId10" Type="http://schemas.openxmlformats.org/officeDocument/2006/relationships/image" Target="../media/image28.png"/><Relationship Id="rId9" Type="http://schemas.openxmlformats.org/officeDocument/2006/relationships/image" Target="../media/image240.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13" Type="http://schemas.openxmlformats.org/officeDocument/2006/relationships/image" Target="../media/image241.png"/><Relationship Id="rId3" Type="http://schemas.openxmlformats.org/officeDocument/2006/relationships/image" Target="../media/image26.emf"/><Relationship Id="rId12"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300.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9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35.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png"/><Relationship Id="rId7"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hyperlink" Target="http://manabu-chemistry.com/archives/45724713.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hyperlink" Target="https://www.comtec.daikin.co.jp/SC/prd/ds/charmm.html" TargetMode="Externa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5.png"/><Relationship Id="rId7"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90.png"/><Relationship Id="rId10" Type="http://schemas.openxmlformats.org/officeDocument/2006/relationships/image" Target="../media/image16.png"/><Relationship Id="rId4" Type="http://schemas.openxmlformats.org/officeDocument/2006/relationships/image" Target="../media/image16.emf"/><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emf"/><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18.emf"/><Relationship Id="rId5" Type="http://schemas.openxmlformats.org/officeDocument/2006/relationships/image" Target="../media/image37.png"/><Relationship Id="rId10" Type="http://schemas.openxmlformats.org/officeDocument/2006/relationships/image" Target="../media/image42.png"/><Relationship Id="rId9"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7C804D-F76F-4187-9281-E5ACC969A543}"/>
              </a:ext>
            </a:extLst>
          </p:cNvPr>
          <p:cNvSpPr>
            <a:spLocks noGrp="1"/>
          </p:cNvSpPr>
          <p:nvPr>
            <p:ph type="ctrTitle"/>
          </p:nvPr>
        </p:nvSpPr>
        <p:spPr/>
        <p:txBody>
          <a:bodyPr/>
          <a:lstStyle/>
          <a:p>
            <a:r>
              <a:rPr kumimoji="1" lang="ja-JP" altLang="en-US" dirty="0"/>
              <a:t>分子動力学法による</a:t>
            </a:r>
            <a:br>
              <a:rPr kumimoji="1" lang="en-US" altLang="ja-JP" dirty="0"/>
            </a:br>
            <a:r>
              <a:rPr kumimoji="1" lang="ja-JP" altLang="en-US" dirty="0"/>
              <a:t>誘電緩和曲線の再現</a:t>
            </a:r>
          </a:p>
        </p:txBody>
      </p:sp>
      <p:sp>
        <p:nvSpPr>
          <p:cNvPr id="3" name="字幕 2">
            <a:extLst>
              <a:ext uri="{FF2B5EF4-FFF2-40B4-BE49-F238E27FC236}">
                <a16:creationId xmlns:a16="http://schemas.microsoft.com/office/drawing/2014/main" id="{FBFD32B8-A722-4CB2-B163-41DC300465CA}"/>
              </a:ext>
            </a:extLst>
          </p:cNvPr>
          <p:cNvSpPr>
            <a:spLocks noGrp="1"/>
          </p:cNvSpPr>
          <p:nvPr>
            <p:ph type="subTitle" idx="1"/>
          </p:nvPr>
        </p:nvSpPr>
        <p:spPr/>
        <p:txBody>
          <a:bodyPr>
            <a:normAutofit/>
          </a:bodyPr>
          <a:lstStyle/>
          <a:p>
            <a:r>
              <a:rPr lang="ja-JP" altLang="en-US" sz="2600" dirty="0">
                <a:solidFill>
                  <a:schemeClr val="tx1"/>
                </a:solidFill>
                <a:latin typeface="メイリオ" panose="020B0604030504040204" pitchFamily="50" charset="-128"/>
                <a:ea typeface="メイリオ" panose="020B0604030504040204" pitchFamily="50" charset="-128"/>
              </a:rPr>
              <a:t>八木原研究室</a:t>
            </a:r>
            <a:endParaRPr lang="en-US" altLang="ja-JP" sz="2600" dirty="0">
              <a:solidFill>
                <a:schemeClr val="tx1"/>
              </a:solidFill>
              <a:latin typeface="メイリオ" panose="020B0604030504040204" pitchFamily="50" charset="-128"/>
              <a:ea typeface="メイリオ" panose="020B0604030504040204" pitchFamily="50" charset="-128"/>
            </a:endParaRPr>
          </a:p>
          <a:p>
            <a:r>
              <a:rPr lang="en-US" altLang="ja-JP" sz="2600" dirty="0">
                <a:solidFill>
                  <a:schemeClr val="tx1"/>
                </a:solidFill>
                <a:latin typeface="メイリオ" panose="020B0604030504040204" pitchFamily="50" charset="-128"/>
                <a:ea typeface="メイリオ" panose="020B0604030504040204" pitchFamily="50" charset="-128"/>
              </a:rPr>
              <a:t>6BSP3210</a:t>
            </a:r>
            <a:r>
              <a:rPr lang="ja-JP" altLang="en-US" sz="2600" dirty="0">
                <a:solidFill>
                  <a:schemeClr val="tx1"/>
                </a:solidFill>
                <a:latin typeface="メイリオ" panose="020B0604030504040204" pitchFamily="50" charset="-128"/>
                <a:ea typeface="メイリオ" panose="020B0604030504040204" pitchFamily="50" charset="-128"/>
              </a:rPr>
              <a:t>志村朋也</a:t>
            </a:r>
          </a:p>
        </p:txBody>
      </p:sp>
    </p:spTree>
    <p:extLst>
      <p:ext uri="{BB962C8B-B14F-4D97-AF65-F5344CB8AC3E}">
        <p14:creationId xmlns:p14="http://schemas.microsoft.com/office/powerpoint/2010/main" val="555817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238400-CCD1-463C-BFAC-55B98B2D606B}"/>
              </a:ext>
            </a:extLst>
          </p:cNvPr>
          <p:cNvSpPr>
            <a:spLocks noGrp="1"/>
          </p:cNvSpPr>
          <p:nvPr>
            <p:ph type="title"/>
          </p:nvPr>
        </p:nvSpPr>
        <p:spPr>
          <a:xfrm>
            <a:off x="681036" y="308588"/>
            <a:ext cx="8543925" cy="952159"/>
          </a:xfrm>
        </p:spPr>
        <p:txBody>
          <a:bodyPr>
            <a:normAutofit/>
          </a:bodyPr>
          <a:lstStyle/>
          <a:p>
            <a:r>
              <a:rPr lang="ja-JP" altLang="en-US" dirty="0"/>
              <a:t>結果３－１：モデル関数：単一指数関数</a:t>
            </a:r>
            <a:endParaRPr kumimoji="1" lang="ja-JP" altLang="en-US" dirty="0"/>
          </a:p>
        </p:txBody>
      </p:sp>
      <p:pic>
        <p:nvPicPr>
          <p:cNvPr id="15" name="図 14">
            <a:extLst>
              <a:ext uri="{FF2B5EF4-FFF2-40B4-BE49-F238E27FC236}">
                <a16:creationId xmlns:a16="http://schemas.microsoft.com/office/drawing/2014/main" id="{159CA76B-B6E8-4564-8126-EFE96E7202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40" y="1449175"/>
            <a:ext cx="3828334" cy="3772770"/>
          </a:xfrm>
          <a:prstGeom prst="rect">
            <a:avLst/>
          </a:prstGeom>
        </p:spPr>
      </p:pic>
      <mc:AlternateContent xmlns:mc="http://schemas.openxmlformats.org/markup-compatibility/2006" xmlns:a14="http://schemas.microsoft.com/office/drawing/2010/main">
        <mc:Choice Requires="a14">
          <p:sp>
            <p:nvSpPr>
              <p:cNvPr id="24" name="正方形/長方形 23">
                <a:extLst>
                  <a:ext uri="{FF2B5EF4-FFF2-40B4-BE49-F238E27FC236}">
                    <a16:creationId xmlns:a16="http://schemas.microsoft.com/office/drawing/2014/main" id="{9934479C-EDD4-4BC2-9BCB-D9F77CF5DE03}"/>
                  </a:ext>
                </a:extLst>
              </p:cNvPr>
              <p:cNvSpPr/>
              <p:nvPr/>
            </p:nvSpPr>
            <p:spPr>
              <a:xfrm>
                <a:off x="1232766" y="1803545"/>
                <a:ext cx="2906166" cy="1510029"/>
              </a:xfrm>
              <a:prstGeom prst="rect">
                <a:avLst/>
              </a:prstGeom>
            </p:spPr>
            <p:txBody>
              <a:bodyPr wrap="square">
                <a:spAutoFit/>
              </a:bodyPr>
              <a:lstStyle/>
              <a:p>
                <a:r>
                  <a:rPr lang="en-US" altLang="ja-JP" dirty="0">
                    <a:latin typeface="Cambria Math" panose="02040503050406030204" pitchFamily="18" charset="0"/>
                  </a:rPr>
                  <a:t>Single exponential </a:t>
                </a:r>
              </a:p>
              <a:p>
                <a:r>
                  <a:rPr lang="en-US" altLang="ja-JP" dirty="0">
                    <a:latin typeface="Cambria Math" panose="02040503050406030204" pitchFamily="18" charset="0"/>
                  </a:rPr>
                  <a:t>function</a:t>
                </a:r>
                <a14:m>
                  <m:oMath xmlns:m="http://schemas.openxmlformats.org/officeDocument/2006/math">
                    <m:r>
                      <a:rPr lang="en-US" altLang="ja-JP" b="0" i="0" smtClean="0">
                        <a:latin typeface="Cambria Math" panose="02040503050406030204" pitchFamily="18" charset="0"/>
                      </a:rPr>
                      <m:t>: </m:t>
                    </m:r>
                    <m:r>
                      <m:rPr>
                        <m:sty m:val="p"/>
                      </m:rPr>
                      <a:rPr lang="ja-JP" altLang="en-US" i="0" smtClean="0">
                        <a:latin typeface="Cambria Math" panose="02040503050406030204" pitchFamily="18" charset="0"/>
                      </a:rPr>
                      <m:t>φ</m:t>
                    </m:r>
                    <m:r>
                      <a:rPr lang="en-US" altLang="ja-JP" b="0" i="0" smtClean="0">
                        <a:latin typeface="Cambria Math" panose="02040503050406030204" pitchFamily="18" charset="0"/>
                      </a:rPr>
                      <m:t>′</m:t>
                    </m:r>
                  </m:oMath>
                </a14:m>
                <a:r>
                  <a:rPr lang="en-US" altLang="ja-JP" dirty="0">
                    <a:latin typeface="Cambria Math" panose="02040503050406030204" pitchFamily="18" charset="0"/>
                  </a:rPr>
                  <a:t>(t)</a:t>
                </a:r>
              </a:p>
              <a:p>
                <a:pPr/>
                <a14:m>
                  <m:oMathPara xmlns:m="http://schemas.openxmlformats.org/officeDocument/2006/math">
                    <m:oMathParaPr>
                      <m:jc m:val="left"/>
                    </m:oMathParaPr>
                    <m:oMath xmlns:m="http://schemas.openxmlformats.org/officeDocument/2006/math">
                      <m:r>
                        <a:rPr lang="ja-JP" altLang="en-US" sz="2000" i="1" smtClean="0">
                          <a:latin typeface="Cambria Math" panose="02040503050406030204" pitchFamily="18" charset="0"/>
                        </a:rPr>
                        <m:t>𝜑</m:t>
                      </m:r>
                      <m:r>
                        <a:rPr lang="en-US" altLang="ja-JP" sz="2000" b="0" i="1" smtClean="0">
                          <a:latin typeface="Cambria Math" panose="02040503050406030204" pitchFamily="18" charset="0"/>
                        </a:rPr>
                        <m:t>′</m:t>
                      </m:r>
                      <m:d>
                        <m:dPr>
                          <m:ctrlPr>
                            <a:rPr lang="en-US" altLang="ja-JP" sz="2000" b="0" i="1" smtClean="0">
                              <a:latin typeface="Cambria Math" panose="02040503050406030204" pitchFamily="18" charset="0"/>
                            </a:rPr>
                          </m:ctrlPr>
                        </m:dPr>
                        <m:e>
                          <m:r>
                            <a:rPr lang="en-US" altLang="ja-JP" sz="2000" b="0" i="1" smtClean="0">
                              <a:latin typeface="Cambria Math" panose="02040503050406030204" pitchFamily="18" charset="0"/>
                            </a:rPr>
                            <m:t>𝑡</m:t>
                          </m:r>
                        </m:e>
                      </m:d>
                      <m:r>
                        <a:rPr lang="en-US" altLang="ja-JP" sz="2000" b="0" i="1" smtClean="0">
                          <a:latin typeface="Cambria Math" panose="02040503050406030204" pitchFamily="18" charset="0"/>
                        </a:rPr>
                        <m:t>=</m:t>
                      </m:r>
                      <m:r>
                        <m:rPr>
                          <m:sty m:val="p"/>
                        </m:rPr>
                        <a:rPr lang="en-US" altLang="ja-JP" sz="2000" b="0" i="0" smtClean="0">
                          <a:latin typeface="Cambria Math" panose="02040503050406030204" pitchFamily="18" charset="0"/>
                        </a:rPr>
                        <m:t>exp</m:t>
                      </m:r>
                      <m:r>
                        <a:rPr lang="en-US" altLang="ja-JP" sz="2000" b="0" i="1" smtClean="0">
                          <a:latin typeface="Cambria Math" panose="02040503050406030204" pitchFamily="18" charset="0"/>
                        </a:rPr>
                        <m:t>⁡(−</m:t>
                      </m:r>
                      <m:f>
                        <m:fPr>
                          <m:ctrlPr>
                            <a:rPr lang="en-US" altLang="ja-JP" sz="2000" b="0" i="1" smtClean="0">
                              <a:latin typeface="Cambria Math" panose="02040503050406030204" pitchFamily="18" charset="0"/>
                            </a:rPr>
                          </m:ctrlPr>
                        </m:fPr>
                        <m:num>
                          <m:r>
                            <a:rPr lang="en-US" altLang="ja-JP" sz="2000" b="0" i="1" smtClean="0">
                              <a:latin typeface="Cambria Math" panose="02040503050406030204" pitchFamily="18" charset="0"/>
                            </a:rPr>
                            <m:t>𝑡</m:t>
                          </m:r>
                        </m:num>
                        <m:den>
                          <m:r>
                            <a:rPr lang="en-US" altLang="ja-JP" sz="2000" b="0" i="1" smtClean="0">
                              <a:latin typeface="Cambria Math" panose="02040503050406030204" pitchFamily="18" charset="0"/>
                            </a:rPr>
                            <m:t>𝜏</m:t>
                          </m:r>
                        </m:den>
                      </m:f>
                      <m:r>
                        <a:rPr lang="en-US" altLang="ja-JP" sz="2000" b="0" i="1" smtClean="0">
                          <a:latin typeface="Cambria Math" panose="02040503050406030204" pitchFamily="18" charset="0"/>
                        </a:rPr>
                        <m:t>)</m:t>
                      </m:r>
                    </m:oMath>
                  </m:oMathPara>
                </a14:m>
                <a:endParaRPr lang="en-US" altLang="ja-JP" sz="2000" dirty="0"/>
              </a:p>
              <a:p>
                <a:pPr/>
                <a14:m>
                  <m:oMathPara xmlns:m="http://schemas.openxmlformats.org/officeDocument/2006/math">
                    <m:oMathParaPr>
                      <m:jc m:val="centerGroup"/>
                    </m:oMathParaPr>
                    <m:oMath xmlns:m="http://schemas.openxmlformats.org/officeDocument/2006/math">
                      <m:r>
                        <a:rPr lang="ja-JP" altLang="en-US" sz="2000" i="1" smtClean="0">
                          <a:latin typeface="Cambria Math" panose="02040503050406030204" pitchFamily="18" charset="0"/>
                        </a:rPr>
                        <m:t>𝜏</m:t>
                      </m:r>
                      <m:r>
                        <a:rPr lang="en-US" altLang="ja-JP" sz="2000" b="0" i="1" smtClean="0">
                          <a:latin typeface="Cambria Math" panose="02040503050406030204" pitchFamily="18" charset="0"/>
                        </a:rPr>
                        <m:t>=8.27</m:t>
                      </m:r>
                      <m:r>
                        <a:rPr lang="en-US" altLang="ja-JP" sz="2000" b="0" i="1" smtClean="0">
                          <a:latin typeface="Cambria Math" panose="02040503050406030204" pitchFamily="18" charset="0"/>
                        </a:rPr>
                        <m:t>𝑝𝑠</m:t>
                      </m:r>
                      <m:r>
                        <a:rPr lang="en-US" altLang="ja-JP" sz="2000" b="0" i="1" smtClean="0">
                          <a:latin typeface="Cambria Math" panose="02040503050406030204" pitchFamily="18" charset="0"/>
                        </a:rPr>
                        <m:t>(</m:t>
                      </m:r>
                      <m:r>
                        <a:rPr lang="en-US" altLang="ja-JP" sz="2000" b="0" i="1" smtClean="0">
                          <a:latin typeface="Cambria Math" panose="02040503050406030204" pitchFamily="18" charset="0"/>
                        </a:rPr>
                        <m:t>𝑤𝑎𝑡𝑒𝑟</m:t>
                      </m:r>
                      <m:r>
                        <a:rPr lang="en-US" altLang="ja-JP" sz="2000" b="0" i="1" smtClean="0">
                          <a:latin typeface="Cambria Math" panose="02040503050406030204" pitchFamily="18" charset="0"/>
                        </a:rPr>
                        <m:t>:25℃</m:t>
                      </m:r>
                      <m:r>
                        <a:rPr lang="en-US" altLang="ja-JP" sz="2000" b="0" i="0" smtClean="0">
                          <a:latin typeface="Cambria Math" panose="02040503050406030204" pitchFamily="18" charset="0"/>
                        </a:rPr>
                        <m:t>)</m:t>
                      </m:r>
                    </m:oMath>
                  </m:oMathPara>
                </a14:m>
                <a:endParaRPr lang="ja-JP" altLang="en-US" sz="2000" dirty="0"/>
              </a:p>
            </p:txBody>
          </p:sp>
        </mc:Choice>
        <mc:Fallback xmlns="">
          <p:sp>
            <p:nvSpPr>
              <p:cNvPr id="24" name="正方形/長方形 23">
                <a:extLst>
                  <a:ext uri="{FF2B5EF4-FFF2-40B4-BE49-F238E27FC236}">
                    <a16:creationId xmlns:a16="http://schemas.microsoft.com/office/drawing/2014/main" id="{9934479C-EDD4-4BC2-9BCB-D9F77CF5DE03}"/>
                  </a:ext>
                </a:extLst>
              </p:cNvPr>
              <p:cNvSpPr>
                <a:spLocks noRot="1" noChangeAspect="1" noMove="1" noResize="1" noEditPoints="1" noAdjustHandles="1" noChangeArrowheads="1" noChangeShapeType="1" noTextEdit="1"/>
              </p:cNvSpPr>
              <p:nvPr/>
            </p:nvSpPr>
            <p:spPr>
              <a:xfrm>
                <a:off x="1232766" y="1803545"/>
                <a:ext cx="2906166" cy="1510029"/>
              </a:xfrm>
              <a:prstGeom prst="rect">
                <a:avLst/>
              </a:prstGeom>
              <a:blipFill>
                <a:blip r:embed="rId5"/>
                <a:stretch>
                  <a:fillRect l="-1677" t="-2823" r="-629" b="-2823"/>
                </a:stretch>
              </a:blipFill>
            </p:spPr>
            <p:txBody>
              <a:bodyPr/>
              <a:lstStyle/>
              <a:p>
                <a:r>
                  <a:rPr lang="ja-JP" altLang="en-US">
                    <a:noFill/>
                  </a:rPr>
                  <a:t> </a:t>
                </a:r>
              </a:p>
            </p:txBody>
          </p:sp>
        </mc:Fallback>
      </mc:AlternateContent>
      <p:sp>
        <p:nvSpPr>
          <p:cNvPr id="27" name="テキスト ボックス 26">
            <a:extLst>
              <a:ext uri="{FF2B5EF4-FFF2-40B4-BE49-F238E27FC236}">
                <a16:creationId xmlns:a16="http://schemas.microsoft.com/office/drawing/2014/main" id="{278D2E9D-BF5B-49A2-A12C-97983D423CDF}"/>
              </a:ext>
            </a:extLst>
          </p:cNvPr>
          <p:cNvSpPr txBox="1"/>
          <p:nvPr/>
        </p:nvSpPr>
        <p:spPr>
          <a:xfrm>
            <a:off x="204879" y="5502233"/>
            <a:ext cx="5478991" cy="523220"/>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Fig.9.The Debye function expressed </a:t>
            </a:r>
            <a:r>
              <a:rPr lang="en-US" altLang="ja-JP" sz="1400" dirty="0">
                <a:latin typeface="メイリオ" panose="020B0604030504040204" pitchFamily="50" charset="-128"/>
                <a:ea typeface="メイリオ" panose="020B0604030504040204" pitchFamily="50" charset="-128"/>
              </a:rPr>
              <a:t>b</a:t>
            </a:r>
            <a:r>
              <a:rPr kumimoji="1" lang="en-US" altLang="ja-JP" sz="1400" dirty="0">
                <a:latin typeface="メイリオ" panose="020B0604030504040204" pitchFamily="50" charset="-128"/>
                <a:ea typeface="メイリオ" panose="020B0604030504040204" pitchFamily="50" charset="-128"/>
              </a:rPr>
              <a:t>y </a:t>
            </a:r>
            <a:r>
              <a:rPr lang="en-US" altLang="ja-JP" sz="1400" dirty="0">
                <a:latin typeface="メイリオ" panose="020B0604030504040204" pitchFamily="50" charset="-128"/>
                <a:ea typeface="メイリオ" panose="020B0604030504040204" pitchFamily="50" charset="-128"/>
              </a:rPr>
              <a:t>auto-</a:t>
            </a:r>
            <a:r>
              <a:rPr lang="ja-JP" altLang="en-US" sz="1400" dirty="0">
                <a:latin typeface="メイリオ" panose="020B0604030504040204" pitchFamily="50" charset="-128"/>
                <a:ea typeface="メイリオ" panose="020B0604030504040204" pitchFamily="50" charset="-128"/>
              </a:rPr>
              <a:t> </a:t>
            </a:r>
            <a:r>
              <a:rPr lang="en-US" altLang="ja-JP" sz="1400" dirty="0">
                <a:latin typeface="メイリオ" panose="020B0604030504040204" pitchFamily="50" charset="-128"/>
                <a:ea typeface="メイリオ" panose="020B0604030504040204" pitchFamily="50" charset="-128"/>
              </a:rPr>
              <a:t>and </a:t>
            </a:r>
          </a:p>
          <a:p>
            <a:r>
              <a:rPr lang="en-US" altLang="ja-JP" sz="1400" dirty="0">
                <a:latin typeface="メイリオ" panose="020B0604030504040204" pitchFamily="50" charset="-128"/>
                <a:ea typeface="メイリオ" panose="020B0604030504040204" pitchFamily="50" charset="-128"/>
              </a:rPr>
              <a:t>cross-correlation function for the single exponential function</a:t>
            </a:r>
          </a:p>
        </p:txBody>
      </p:sp>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A3272B93-3C4E-46F4-A97B-EA90BB3B1BB3}"/>
                  </a:ext>
                </a:extLst>
              </p:cNvPr>
              <p:cNvSpPr txBox="1"/>
              <p:nvPr/>
            </p:nvSpPr>
            <p:spPr>
              <a:xfrm>
                <a:off x="681036" y="6044135"/>
                <a:ext cx="8543925" cy="492443"/>
              </a:xfrm>
              <a:prstGeom prst="rect">
                <a:avLst/>
              </a:prstGeom>
              <a:solidFill>
                <a:schemeClr val="accent2">
                  <a:lumMod val="40000"/>
                  <a:lumOff val="60000"/>
                </a:schemeClr>
              </a:solidFill>
            </p:spPr>
            <p:txBody>
              <a:bodyPr wrap="square" rtlCol="0">
                <a:spAutoFit/>
              </a:bodyPr>
              <a:lstStyle/>
              <a:p>
                <a:pPr algn="ctr"/>
                <a:r>
                  <a:rPr kumimoji="1" lang="ja-JP" altLang="en-US" sz="2600" dirty="0">
                    <a:latin typeface="メイリオ" panose="020B0604030504040204" pitchFamily="50" charset="-128"/>
                    <a:ea typeface="メイリオ" panose="020B0604030504040204" pitchFamily="50" charset="-128"/>
                  </a:rPr>
                  <a:t>緩和時間算出には</a:t>
                </a:r>
                <a:r>
                  <a:rPr kumimoji="1" lang="en-US" altLang="ja-JP" sz="2600" dirty="0">
                    <a:latin typeface="メイリオ" panose="020B0604030504040204" pitchFamily="50" charset="-128"/>
                    <a:ea typeface="メイリオ" panose="020B0604030504040204" pitchFamily="50" charset="-128"/>
                  </a:rPr>
                  <a:t>10</a:t>
                </a:r>
                <a14:m>
                  <m:oMath xmlns:m="http://schemas.openxmlformats.org/officeDocument/2006/math">
                    <m:r>
                      <a:rPr kumimoji="1" lang="en-US" altLang="ja-JP" sz="2600" b="0" i="1" smtClean="0">
                        <a:latin typeface="Cambria Math" panose="02040503050406030204" pitchFamily="18" charset="0"/>
                        <a:ea typeface="メイリオ" panose="020B0604030504040204" pitchFamily="50" charset="-128"/>
                      </a:rPr>
                      <m:t>𝜏</m:t>
                    </m:r>
                  </m:oMath>
                </a14:m>
                <a:r>
                  <a:rPr kumimoji="1" lang="ja-JP" altLang="en-US" sz="2600" dirty="0">
                    <a:latin typeface="メイリオ" panose="020B0604030504040204" pitchFamily="50" charset="-128"/>
                    <a:ea typeface="メイリオ" panose="020B0604030504040204" pitchFamily="50" charset="-128"/>
                  </a:rPr>
                  <a:t>以上の時間積分範囲が必要</a:t>
                </a:r>
                <a:endParaRPr kumimoji="1" lang="en-US" altLang="ja-JP" sz="2600" dirty="0">
                  <a:latin typeface="メイリオ" panose="020B0604030504040204" pitchFamily="50" charset="-128"/>
                  <a:ea typeface="メイリオ" panose="020B0604030504040204" pitchFamily="50" charset="-128"/>
                </a:endParaRPr>
              </a:p>
            </p:txBody>
          </p:sp>
        </mc:Choice>
        <mc:Fallback xmlns="">
          <p:sp>
            <p:nvSpPr>
              <p:cNvPr id="21" name="テキスト ボックス 20">
                <a:extLst>
                  <a:ext uri="{FF2B5EF4-FFF2-40B4-BE49-F238E27FC236}">
                    <a16:creationId xmlns:a16="http://schemas.microsoft.com/office/drawing/2014/main" id="{A3272B93-3C4E-46F4-A97B-EA90BB3B1BB3}"/>
                  </a:ext>
                </a:extLst>
              </p:cNvPr>
              <p:cNvSpPr txBox="1">
                <a:spLocks noRot="1" noChangeAspect="1" noMove="1" noResize="1" noEditPoints="1" noAdjustHandles="1" noChangeArrowheads="1" noChangeShapeType="1" noTextEdit="1"/>
              </p:cNvSpPr>
              <p:nvPr/>
            </p:nvSpPr>
            <p:spPr>
              <a:xfrm>
                <a:off x="681036" y="6044135"/>
                <a:ext cx="8543925" cy="492443"/>
              </a:xfrm>
              <a:prstGeom prst="rect">
                <a:avLst/>
              </a:prstGeom>
              <a:blipFill>
                <a:blip r:embed="rId9"/>
                <a:stretch>
                  <a:fillRect t="-9877" b="-3209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5E13CC37-6F4E-40BE-B182-483C1D2DE45D}"/>
                  </a:ext>
                </a:extLst>
              </p:cNvPr>
              <p:cNvSpPr txBox="1"/>
              <p:nvPr/>
            </p:nvSpPr>
            <p:spPr>
              <a:xfrm rot="16200000">
                <a:off x="-1196148" y="3128908"/>
                <a:ext cx="307385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ja-JP" altLang="en-US" i="1">
                          <a:latin typeface="Cambria Math" panose="02040503050406030204" pitchFamily="18" charset="0"/>
                        </a:rPr>
                        <m:t>𝜑</m:t>
                      </m:r>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𝑡</m:t>
                          </m:r>
                        </m:e>
                      </m:d>
                    </m:oMath>
                  </m:oMathPara>
                </a14:m>
                <a:endParaRPr kumimoji="1" lang="ja-JP" altLang="en-US" dirty="0"/>
              </a:p>
            </p:txBody>
          </p:sp>
        </mc:Choice>
        <mc:Fallback xmlns="">
          <p:sp>
            <p:nvSpPr>
              <p:cNvPr id="3" name="テキスト ボックス 2">
                <a:extLst>
                  <a:ext uri="{FF2B5EF4-FFF2-40B4-BE49-F238E27FC236}">
                    <a16:creationId xmlns:a16="http://schemas.microsoft.com/office/drawing/2014/main" id="{5E13CC37-6F4E-40BE-B182-483C1D2DE45D}"/>
                  </a:ext>
                </a:extLst>
              </p:cNvPr>
              <p:cNvSpPr txBox="1">
                <a:spLocks noRot="1" noChangeAspect="1" noMove="1" noResize="1" noEditPoints="1" noAdjustHandles="1" noChangeArrowheads="1" noChangeShapeType="1" noTextEdit="1"/>
              </p:cNvSpPr>
              <p:nvPr/>
            </p:nvSpPr>
            <p:spPr>
              <a:xfrm rot="16200000">
                <a:off x="-1196148" y="3128908"/>
                <a:ext cx="3073851" cy="369332"/>
              </a:xfrm>
              <a:prstGeom prst="rect">
                <a:avLst/>
              </a:prstGeom>
              <a:blipFill>
                <a:blip r:embed="rId10"/>
                <a:stretch>
                  <a:fillRect r="-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FA79C6A1-A082-462B-8E5E-2BE35D8C7EB3}"/>
                  </a:ext>
                </a:extLst>
              </p:cNvPr>
              <p:cNvSpPr txBox="1"/>
              <p:nvPr/>
            </p:nvSpPr>
            <p:spPr>
              <a:xfrm>
                <a:off x="899340" y="5165882"/>
                <a:ext cx="3419606" cy="3924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950" b="0" i="0" smtClean="0">
                          <a:latin typeface="Cambria Math" panose="02040503050406030204" pitchFamily="18" charset="0"/>
                        </a:rPr>
                        <m:t>time</m:t>
                      </m:r>
                      <m:r>
                        <a:rPr kumimoji="1" lang="en-US" altLang="ja-JP" sz="1950" b="0" i="0" smtClean="0">
                          <a:latin typeface="Cambria Math" panose="02040503050406030204" pitchFamily="18" charset="0"/>
                        </a:rPr>
                        <m:t>[</m:t>
                      </m:r>
                      <m:r>
                        <m:rPr>
                          <m:sty m:val="p"/>
                        </m:rPr>
                        <a:rPr kumimoji="1" lang="en-US" altLang="ja-JP" sz="1950" b="0" i="0" smtClean="0">
                          <a:latin typeface="Cambria Math" panose="02040503050406030204" pitchFamily="18" charset="0"/>
                        </a:rPr>
                        <m:t>ps</m:t>
                      </m:r>
                      <m:r>
                        <a:rPr kumimoji="1" lang="en-US" altLang="ja-JP" sz="1950" b="0" i="0" smtClean="0">
                          <a:latin typeface="Cambria Math" panose="02040503050406030204" pitchFamily="18" charset="0"/>
                        </a:rPr>
                        <m:t>]</m:t>
                      </m:r>
                    </m:oMath>
                  </m:oMathPara>
                </a14:m>
                <a:endParaRPr kumimoji="1" lang="ja-JP" altLang="en-US" sz="1950" dirty="0"/>
              </a:p>
            </p:txBody>
          </p:sp>
        </mc:Choice>
        <mc:Fallback xmlns="">
          <p:sp>
            <p:nvSpPr>
              <p:cNvPr id="20" name="テキスト ボックス 19">
                <a:extLst>
                  <a:ext uri="{FF2B5EF4-FFF2-40B4-BE49-F238E27FC236}">
                    <a16:creationId xmlns:a16="http://schemas.microsoft.com/office/drawing/2014/main" id="{FA79C6A1-A082-462B-8E5E-2BE35D8C7EB3}"/>
                  </a:ext>
                </a:extLst>
              </p:cNvPr>
              <p:cNvSpPr txBox="1">
                <a:spLocks noRot="1" noChangeAspect="1" noMove="1" noResize="1" noEditPoints="1" noAdjustHandles="1" noChangeArrowheads="1" noChangeShapeType="1" noTextEdit="1"/>
              </p:cNvSpPr>
              <p:nvPr/>
            </p:nvSpPr>
            <p:spPr>
              <a:xfrm>
                <a:off x="899340" y="5165882"/>
                <a:ext cx="3419606" cy="392415"/>
              </a:xfrm>
              <a:prstGeom prst="rect">
                <a:avLst/>
              </a:prstGeom>
              <a:blipFill>
                <a:blip r:embed="rId11"/>
                <a:stretch>
                  <a:fillRect b="-13846"/>
                </a:stretch>
              </a:blipFill>
            </p:spPr>
            <p:txBody>
              <a:bodyPr/>
              <a:lstStyle/>
              <a:p>
                <a:r>
                  <a:rPr lang="ja-JP" altLang="en-US">
                    <a:noFill/>
                  </a:rPr>
                  <a:t> </a:t>
                </a:r>
              </a:p>
            </p:txBody>
          </p:sp>
        </mc:Fallback>
      </mc:AlternateContent>
      <p:grpSp>
        <p:nvGrpSpPr>
          <p:cNvPr id="4" name="グループ化 3">
            <a:extLst>
              <a:ext uri="{FF2B5EF4-FFF2-40B4-BE49-F238E27FC236}">
                <a16:creationId xmlns:a16="http://schemas.microsoft.com/office/drawing/2014/main" id="{26ED32A9-0BBD-4DBA-8BCD-6FCE28018DE7}"/>
              </a:ext>
            </a:extLst>
          </p:cNvPr>
          <p:cNvGrpSpPr/>
          <p:nvPr/>
        </p:nvGrpSpPr>
        <p:grpSpPr>
          <a:xfrm>
            <a:off x="4997234" y="1449175"/>
            <a:ext cx="4473347" cy="4436448"/>
            <a:chOff x="4997234" y="1449175"/>
            <a:chExt cx="4473347" cy="4436448"/>
          </a:xfrm>
        </p:grpSpPr>
        <p:pic>
          <p:nvPicPr>
            <p:cNvPr id="7" name="図 6">
              <a:extLst>
                <a:ext uri="{FF2B5EF4-FFF2-40B4-BE49-F238E27FC236}">
                  <a16:creationId xmlns:a16="http://schemas.microsoft.com/office/drawing/2014/main" id="{87288B34-6E0C-4E71-818F-3579BA5D29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20893" y="1449175"/>
              <a:ext cx="3809912" cy="3809912"/>
            </a:xfrm>
            <a:prstGeom prst="rect">
              <a:avLst/>
            </a:prstGeom>
          </p:spPr>
        </p:pic>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076B6EC3-5D81-45E8-9EBE-36AB64AD44F5}"/>
                    </a:ext>
                  </a:extLst>
                </p:cNvPr>
                <p:cNvSpPr txBox="1"/>
                <p:nvPr/>
              </p:nvSpPr>
              <p:spPr>
                <a:xfrm rot="16200000">
                  <a:off x="3483639" y="3035367"/>
                  <a:ext cx="3419606" cy="392415"/>
                </a:xfrm>
                <a:prstGeom prst="rect">
                  <a:avLst/>
                </a:prstGeom>
                <a:noFill/>
              </p:spPr>
              <p:txBody>
                <a:bodyPr wrap="square" rtlCol="0">
                  <a:spAutoFit/>
                </a:bodyPr>
                <a:lstStyle/>
                <a:p>
                  <a:pPr algn="ctr"/>
                  <a:r>
                    <a:rPr kumimoji="1" lang="en-US" altLang="ja-JP" sz="1950" dirty="0"/>
                    <a:t>Relaxation time</a:t>
                  </a:r>
                  <a14:m>
                    <m:oMath xmlns:m="http://schemas.openxmlformats.org/officeDocument/2006/math">
                      <m:r>
                        <a:rPr kumimoji="1" lang="en-US" altLang="ja-JP" sz="1950" dirty="0" smtClean="0">
                          <a:latin typeface="Cambria Math" panose="02040503050406030204" pitchFamily="18" charset="0"/>
                        </a:rPr>
                        <m:t> </m:t>
                      </m:r>
                      <m:r>
                        <a:rPr kumimoji="1" lang="en-US" altLang="ja-JP" sz="1950" b="0" i="1" smtClean="0">
                          <a:latin typeface="Cambria Math" panose="02040503050406030204" pitchFamily="18" charset="0"/>
                        </a:rPr>
                        <m:t>𝜏</m:t>
                      </m:r>
                    </m:oMath>
                  </a14:m>
                  <a:r>
                    <a:rPr kumimoji="1" lang="en-US" altLang="ja-JP" sz="1950" dirty="0"/>
                    <a:t>[</a:t>
                  </a:r>
                  <a:r>
                    <a:rPr kumimoji="1" lang="en-US" altLang="ja-JP" sz="1950" dirty="0" err="1"/>
                    <a:t>ps</a:t>
                  </a:r>
                  <a:r>
                    <a:rPr kumimoji="1" lang="en-US" altLang="ja-JP" sz="1950" dirty="0"/>
                    <a:t>]</a:t>
                  </a:r>
                  <a:r>
                    <a:rPr kumimoji="1" lang="ja-JP" altLang="en-US" sz="1950" dirty="0"/>
                    <a:t> </a:t>
                  </a:r>
                </a:p>
              </p:txBody>
            </p:sp>
          </mc:Choice>
          <mc:Fallback>
            <p:sp>
              <p:nvSpPr>
                <p:cNvPr id="11" name="テキスト ボックス 10">
                  <a:extLst>
                    <a:ext uri="{FF2B5EF4-FFF2-40B4-BE49-F238E27FC236}">
                      <a16:creationId xmlns:a16="http://schemas.microsoft.com/office/drawing/2014/main" id="{076B6EC3-5D81-45E8-9EBE-36AB64AD44F5}"/>
                    </a:ext>
                  </a:extLst>
                </p:cNvPr>
                <p:cNvSpPr txBox="1">
                  <a:spLocks noRot="1" noChangeAspect="1" noMove="1" noResize="1" noEditPoints="1" noAdjustHandles="1" noChangeArrowheads="1" noChangeShapeType="1" noTextEdit="1"/>
                </p:cNvSpPr>
                <p:nvPr/>
              </p:nvSpPr>
              <p:spPr>
                <a:xfrm rot="16200000">
                  <a:off x="3483639" y="3035367"/>
                  <a:ext cx="3419606" cy="392415"/>
                </a:xfrm>
                <a:prstGeom prst="rect">
                  <a:avLst/>
                </a:prstGeom>
                <a:blipFill>
                  <a:blip r:embed="rId13"/>
                  <a:stretch>
                    <a:fillRect l="-7813" r="-26563"/>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51B07DC1-FF99-45B6-8A00-0946DC081D19}"/>
                </a:ext>
              </a:extLst>
            </p:cNvPr>
            <p:cNvCxnSpPr>
              <a:cxnSpLocks/>
            </p:cNvCxnSpPr>
            <p:nvPr/>
          </p:nvCxnSpPr>
          <p:spPr>
            <a:xfrm>
              <a:off x="6958531" y="2248357"/>
              <a:ext cx="0" cy="2693021"/>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F8082C63-07E1-4FC9-8483-3288F95C29C8}"/>
                    </a:ext>
                  </a:extLst>
                </p:cNvPr>
                <p:cNvSpPr txBox="1"/>
                <p:nvPr/>
              </p:nvSpPr>
              <p:spPr>
                <a:xfrm>
                  <a:off x="8140493" y="4083394"/>
                  <a:ext cx="730552" cy="392415"/>
                </a:xfrm>
                <a:prstGeom prst="rect">
                  <a:avLst/>
                </a:prstGeom>
                <a:noFill/>
              </p:spPr>
              <p:txBody>
                <a:bodyPr wrap="square" rtlCol="0">
                  <a:spAutoFit/>
                </a:bodyPr>
                <a:lstStyle/>
                <a:p>
                  <a:r>
                    <a:rPr kumimoji="1" lang="en-US" altLang="ja-JP" sz="1950" dirty="0"/>
                    <a:t>10</a:t>
                  </a:r>
                  <a14:m>
                    <m:oMath xmlns:m="http://schemas.openxmlformats.org/officeDocument/2006/math">
                      <m:r>
                        <a:rPr kumimoji="1" lang="en-US" altLang="ja-JP" sz="1950" b="0" i="1" smtClean="0">
                          <a:latin typeface="Cambria Math" panose="02040503050406030204" pitchFamily="18" charset="0"/>
                        </a:rPr>
                        <m:t>𝜏</m:t>
                      </m:r>
                    </m:oMath>
                  </a14:m>
                  <a:endParaRPr kumimoji="1" lang="ja-JP" altLang="en-US" sz="1950" dirty="0"/>
                </a:p>
              </p:txBody>
            </p:sp>
          </mc:Choice>
          <mc:Fallback>
            <p:sp>
              <p:nvSpPr>
                <p:cNvPr id="13" name="テキスト ボックス 12">
                  <a:extLst>
                    <a:ext uri="{FF2B5EF4-FFF2-40B4-BE49-F238E27FC236}">
                      <a16:creationId xmlns:a16="http://schemas.microsoft.com/office/drawing/2014/main" id="{F8082C63-07E1-4FC9-8483-3288F95C29C8}"/>
                    </a:ext>
                  </a:extLst>
                </p:cNvPr>
                <p:cNvSpPr txBox="1">
                  <a:spLocks noRot="1" noChangeAspect="1" noMove="1" noResize="1" noEditPoints="1" noAdjustHandles="1" noChangeArrowheads="1" noChangeShapeType="1" noTextEdit="1"/>
                </p:cNvSpPr>
                <p:nvPr/>
              </p:nvSpPr>
              <p:spPr>
                <a:xfrm>
                  <a:off x="8140493" y="4083394"/>
                  <a:ext cx="730552" cy="392415"/>
                </a:xfrm>
                <a:prstGeom prst="rect">
                  <a:avLst/>
                </a:prstGeom>
                <a:blipFill>
                  <a:blip r:embed="rId14"/>
                  <a:stretch>
                    <a:fillRect l="-8333" t="-7813" b="-2656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4" name="テキスト ボックス 13">
                  <a:extLst>
                    <a:ext uri="{FF2B5EF4-FFF2-40B4-BE49-F238E27FC236}">
                      <a16:creationId xmlns:a16="http://schemas.microsoft.com/office/drawing/2014/main" id="{DBAD44F1-56ED-4426-AFA4-120D1003644F}"/>
                    </a:ext>
                  </a:extLst>
                </p:cNvPr>
                <p:cNvSpPr txBox="1"/>
                <p:nvPr/>
              </p:nvSpPr>
              <p:spPr>
                <a:xfrm>
                  <a:off x="7108294" y="2652080"/>
                  <a:ext cx="1419119" cy="392415"/>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a:rPr kumimoji="1" lang="en-US" altLang="ja-JP" sz="1950" b="0" i="1" smtClean="0">
                            <a:latin typeface="Cambria Math" panose="02040503050406030204" pitchFamily="18" charset="0"/>
                          </a:rPr>
                          <m:t>𝜏</m:t>
                        </m:r>
                        <m:r>
                          <a:rPr kumimoji="1" lang="en-US" altLang="ja-JP" sz="1950" b="0" i="1" smtClean="0">
                            <a:latin typeface="Cambria Math" panose="02040503050406030204" pitchFamily="18" charset="0"/>
                          </a:rPr>
                          <m:t>=8.25</m:t>
                        </m:r>
                        <m:r>
                          <a:rPr kumimoji="1" lang="en-US" altLang="ja-JP" sz="1950" b="0" i="1" smtClean="0">
                            <a:latin typeface="Cambria Math" panose="02040503050406030204" pitchFamily="18" charset="0"/>
                          </a:rPr>
                          <m:t>𝑝𝑠</m:t>
                        </m:r>
                      </m:oMath>
                    </m:oMathPara>
                  </a14:m>
                  <a:endParaRPr kumimoji="1" lang="en-US" altLang="ja-JP" sz="1950" dirty="0"/>
                </a:p>
              </p:txBody>
            </p:sp>
          </mc:Choice>
          <mc:Fallback>
            <p:sp>
              <p:nvSpPr>
                <p:cNvPr id="14" name="テキスト ボックス 13">
                  <a:extLst>
                    <a:ext uri="{FF2B5EF4-FFF2-40B4-BE49-F238E27FC236}">
                      <a16:creationId xmlns:a16="http://schemas.microsoft.com/office/drawing/2014/main" id="{DBAD44F1-56ED-4426-AFA4-120D1003644F}"/>
                    </a:ext>
                  </a:extLst>
                </p:cNvPr>
                <p:cNvSpPr txBox="1">
                  <a:spLocks noRot="1" noChangeAspect="1" noMove="1" noResize="1" noEditPoints="1" noAdjustHandles="1" noChangeArrowheads="1" noChangeShapeType="1" noTextEdit="1"/>
                </p:cNvSpPr>
                <p:nvPr/>
              </p:nvSpPr>
              <p:spPr>
                <a:xfrm>
                  <a:off x="7108294" y="2652080"/>
                  <a:ext cx="1419119" cy="392415"/>
                </a:xfrm>
                <a:prstGeom prst="rect">
                  <a:avLst/>
                </a:prstGeom>
                <a:blipFill>
                  <a:blip r:embed="rId15"/>
                  <a:stretch>
                    <a:fillRect r="-2146" b="-15625"/>
                  </a:stretch>
                </a:blipFill>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8CE82210-7510-4594-A052-59F52072EB66}"/>
                </a:ext>
              </a:extLst>
            </p:cNvPr>
            <p:cNvCxnSpPr>
              <a:cxnSpLocks/>
            </p:cNvCxnSpPr>
            <p:nvPr/>
          </p:nvCxnSpPr>
          <p:spPr>
            <a:xfrm flipV="1">
              <a:off x="7609837" y="2306128"/>
              <a:ext cx="176242" cy="378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1F5B97B-CC56-478D-9559-5F288DAC2ECF}"/>
                </a:ext>
              </a:extLst>
            </p:cNvPr>
            <p:cNvCxnSpPr>
              <a:cxnSpLocks/>
              <a:stCxn id="13" idx="1"/>
            </p:cNvCxnSpPr>
            <p:nvPr/>
          </p:nvCxnSpPr>
          <p:spPr>
            <a:xfrm flipH="1" flipV="1">
              <a:off x="7096011" y="4204708"/>
              <a:ext cx="1044482" cy="748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テキスト ボックス 17">
              <a:extLst>
                <a:ext uri="{FF2B5EF4-FFF2-40B4-BE49-F238E27FC236}">
                  <a16:creationId xmlns:a16="http://schemas.microsoft.com/office/drawing/2014/main" id="{A938CD96-4E32-4C41-BCA4-DAE3D7A08F30}"/>
                </a:ext>
              </a:extLst>
            </p:cNvPr>
            <p:cNvSpPr txBox="1"/>
            <p:nvPr/>
          </p:nvSpPr>
          <p:spPr>
            <a:xfrm>
              <a:off x="5849576" y="5577846"/>
              <a:ext cx="3621005" cy="307777"/>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Fig.10. time range vs relaxation time </a:t>
              </a:r>
              <a:endParaRPr kumimoji="1" lang="ja-JP" altLang="en-US" sz="1400" dirty="0">
                <a:latin typeface="メイリオ" panose="020B0604030504040204" pitchFamily="50" charset="-128"/>
                <a:ea typeface="メイリオ" panose="020B0604030504040204" pitchFamily="50" charset="-128"/>
              </a:endParaRPr>
            </a:p>
          </p:txBody>
        </p:sp>
        <mc:AlternateContent xmlns:mc="http://schemas.openxmlformats.org/markup-compatibility/2006">
          <mc:Choice xmlns:a14="http://schemas.microsoft.com/office/drawing/2010/main" Requires="a14">
            <p:sp>
              <p:nvSpPr>
                <p:cNvPr id="22" name="テキスト ボックス 21">
                  <a:extLst>
                    <a:ext uri="{FF2B5EF4-FFF2-40B4-BE49-F238E27FC236}">
                      <a16:creationId xmlns:a16="http://schemas.microsoft.com/office/drawing/2014/main" id="{9EDEA52A-2ED5-425B-AC66-2361D375A4C3}"/>
                    </a:ext>
                  </a:extLst>
                </p:cNvPr>
                <p:cNvSpPr txBox="1"/>
                <p:nvPr/>
              </p:nvSpPr>
              <p:spPr>
                <a:xfrm>
                  <a:off x="5660003" y="5195255"/>
                  <a:ext cx="3419606" cy="3924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950" b="0" i="0" smtClean="0">
                            <a:latin typeface="Cambria Math" panose="02040503050406030204" pitchFamily="18" charset="0"/>
                          </a:rPr>
                          <m:t>time</m:t>
                        </m:r>
                        <m:r>
                          <a:rPr kumimoji="1" lang="en-US" altLang="ja-JP" sz="1950" b="0" i="0" smtClean="0">
                            <a:latin typeface="Cambria Math" panose="02040503050406030204" pitchFamily="18" charset="0"/>
                          </a:rPr>
                          <m:t> </m:t>
                        </m:r>
                        <m:r>
                          <m:rPr>
                            <m:sty m:val="p"/>
                          </m:rPr>
                          <a:rPr kumimoji="1" lang="en-US" altLang="ja-JP" sz="1950" b="0" i="0" smtClean="0">
                            <a:latin typeface="Cambria Math" panose="02040503050406030204" pitchFamily="18" charset="0"/>
                          </a:rPr>
                          <m:t>range</m:t>
                        </m:r>
                        <m:r>
                          <a:rPr kumimoji="1" lang="en-US" altLang="ja-JP" sz="1950" b="0" i="0" smtClean="0">
                            <a:latin typeface="Cambria Math" panose="02040503050406030204" pitchFamily="18" charset="0"/>
                          </a:rPr>
                          <m:t>[</m:t>
                        </m:r>
                        <m:r>
                          <m:rPr>
                            <m:sty m:val="p"/>
                          </m:rPr>
                          <a:rPr kumimoji="1" lang="en-US" altLang="ja-JP" sz="1950" b="0" i="0" smtClean="0">
                            <a:latin typeface="Cambria Math" panose="02040503050406030204" pitchFamily="18" charset="0"/>
                          </a:rPr>
                          <m:t>ps</m:t>
                        </m:r>
                        <m:r>
                          <a:rPr kumimoji="1" lang="en-US" altLang="ja-JP" sz="1950" b="0" i="0" smtClean="0">
                            <a:latin typeface="Cambria Math" panose="02040503050406030204" pitchFamily="18" charset="0"/>
                          </a:rPr>
                          <m:t>]</m:t>
                        </m:r>
                      </m:oMath>
                    </m:oMathPara>
                  </a14:m>
                  <a:endParaRPr kumimoji="1" lang="ja-JP" altLang="en-US" sz="1950" dirty="0"/>
                </a:p>
              </p:txBody>
            </p:sp>
          </mc:Choice>
          <mc:Fallback>
            <p:sp>
              <p:nvSpPr>
                <p:cNvPr id="22" name="テキスト ボックス 21">
                  <a:extLst>
                    <a:ext uri="{FF2B5EF4-FFF2-40B4-BE49-F238E27FC236}">
                      <a16:creationId xmlns:a16="http://schemas.microsoft.com/office/drawing/2014/main" id="{9EDEA52A-2ED5-425B-AC66-2361D375A4C3}"/>
                    </a:ext>
                  </a:extLst>
                </p:cNvPr>
                <p:cNvSpPr txBox="1">
                  <a:spLocks noRot="1" noChangeAspect="1" noMove="1" noResize="1" noEditPoints="1" noAdjustHandles="1" noChangeArrowheads="1" noChangeShapeType="1" noTextEdit="1"/>
                </p:cNvSpPr>
                <p:nvPr/>
              </p:nvSpPr>
              <p:spPr>
                <a:xfrm>
                  <a:off x="5660003" y="5195255"/>
                  <a:ext cx="3419606" cy="392415"/>
                </a:xfrm>
                <a:prstGeom prst="rect">
                  <a:avLst/>
                </a:prstGeom>
                <a:blipFill>
                  <a:blip r:embed="rId16"/>
                  <a:stretch>
                    <a:fillRect b="-13846"/>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71581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図 45">
            <a:extLst>
              <a:ext uri="{FF2B5EF4-FFF2-40B4-BE49-F238E27FC236}">
                <a16:creationId xmlns:a16="http://schemas.microsoft.com/office/drawing/2014/main" id="{9DD5D6DE-FFF8-4D48-9EC3-D9180D142E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620" y="1881549"/>
            <a:ext cx="3268033" cy="3146301"/>
          </a:xfrm>
          <a:prstGeom prst="rect">
            <a:avLst/>
          </a:prstGeom>
        </p:spPr>
      </p:pic>
      <p:sp>
        <p:nvSpPr>
          <p:cNvPr id="2" name="タイトル 1">
            <a:extLst>
              <a:ext uri="{FF2B5EF4-FFF2-40B4-BE49-F238E27FC236}">
                <a16:creationId xmlns:a16="http://schemas.microsoft.com/office/drawing/2014/main" id="{91238400-CCD1-463C-BFAC-55B98B2D606B}"/>
              </a:ext>
            </a:extLst>
          </p:cNvPr>
          <p:cNvSpPr>
            <a:spLocks noGrp="1"/>
          </p:cNvSpPr>
          <p:nvPr>
            <p:ph type="title"/>
          </p:nvPr>
        </p:nvSpPr>
        <p:spPr>
          <a:xfrm>
            <a:off x="751854" y="261335"/>
            <a:ext cx="8543925" cy="952159"/>
          </a:xfrm>
        </p:spPr>
        <p:txBody>
          <a:bodyPr>
            <a:normAutofit/>
          </a:bodyPr>
          <a:lstStyle/>
          <a:p>
            <a:r>
              <a:rPr lang="ja-JP" altLang="en-US" dirty="0"/>
              <a:t>結果３－２：被積分関数</a:t>
            </a:r>
            <a:endParaRPr kumimoji="1" lang="ja-JP" altLang="en-US" dirty="0"/>
          </a:p>
        </p:txBody>
      </p:sp>
      <p:sp>
        <p:nvSpPr>
          <p:cNvPr id="7" name="テキスト ボックス 6">
            <a:extLst>
              <a:ext uri="{FF2B5EF4-FFF2-40B4-BE49-F238E27FC236}">
                <a16:creationId xmlns:a16="http://schemas.microsoft.com/office/drawing/2014/main" id="{17B61437-D19B-4E5B-B0E4-0EA14E502296}"/>
              </a:ext>
            </a:extLst>
          </p:cNvPr>
          <p:cNvSpPr txBox="1"/>
          <p:nvPr/>
        </p:nvSpPr>
        <p:spPr>
          <a:xfrm>
            <a:off x="681036" y="6101279"/>
            <a:ext cx="8543925" cy="492443"/>
          </a:xfrm>
          <a:prstGeom prst="rect">
            <a:avLst/>
          </a:prstGeom>
          <a:solidFill>
            <a:schemeClr val="accent2">
              <a:lumMod val="40000"/>
              <a:lumOff val="60000"/>
            </a:schemeClr>
          </a:solidFill>
        </p:spPr>
        <p:txBody>
          <a:bodyPr wrap="square" rtlCol="0">
            <a:spAutoFit/>
          </a:bodyPr>
          <a:lstStyle/>
          <a:p>
            <a:pPr algn="ctr"/>
            <a:r>
              <a:rPr kumimoji="1" lang="ja-JP" altLang="en-US" sz="2600" dirty="0">
                <a:latin typeface="メイリオ" panose="020B0604030504040204" pitchFamily="50" charset="-128"/>
                <a:ea typeface="メイリオ" panose="020B0604030504040204" pitchFamily="50" charset="-128"/>
              </a:rPr>
              <a:t>被積分関数の面積和が影響</a:t>
            </a:r>
            <a:endParaRPr kumimoji="1" lang="en-US" altLang="ja-JP" sz="2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6CBA7555-B888-4917-9F3F-BEEEF74B177C}"/>
                  </a:ext>
                </a:extLst>
              </p:cNvPr>
              <p:cNvSpPr txBox="1"/>
              <p:nvPr/>
            </p:nvSpPr>
            <p:spPr>
              <a:xfrm>
                <a:off x="1361698" y="5104158"/>
                <a:ext cx="3419606" cy="392415"/>
              </a:xfrm>
              <a:prstGeom prst="rect">
                <a:avLst/>
              </a:prstGeom>
              <a:noFill/>
            </p:spPr>
            <p:txBody>
              <a:bodyPr wrap="square" rtlCol="0">
                <a:spAutoFit/>
              </a:bodyPr>
              <a:lstStyle/>
              <a:p>
                <a:pPr algn="ctr"/>
                <a:r>
                  <a:rPr kumimoji="1" lang="en-US" altLang="ja-JP" sz="1950" dirty="0" err="1"/>
                  <a:t>logf</a:t>
                </a:r>
                <a14:m>
                  <m:oMath xmlns:m="http://schemas.openxmlformats.org/officeDocument/2006/math">
                    <m:r>
                      <a:rPr kumimoji="1" lang="en-US" altLang="ja-JP" sz="1950" i="1">
                        <a:latin typeface="Cambria Math" panose="02040503050406030204" pitchFamily="18" charset="0"/>
                      </a:rPr>
                      <m:t>[</m:t>
                    </m:r>
                    <m:r>
                      <a:rPr kumimoji="1" lang="en-US" altLang="ja-JP" sz="1950" i="1">
                        <a:latin typeface="Cambria Math" panose="02040503050406030204" pitchFamily="18" charset="0"/>
                      </a:rPr>
                      <m:t>𝐻𝑧</m:t>
                    </m:r>
                    <m:r>
                      <a:rPr kumimoji="1" lang="en-US" altLang="ja-JP" sz="1950" i="1">
                        <a:latin typeface="Cambria Math" panose="02040503050406030204" pitchFamily="18" charset="0"/>
                      </a:rPr>
                      <m:t>]</m:t>
                    </m:r>
                  </m:oMath>
                </a14:m>
                <a:endParaRPr kumimoji="1" lang="ja-JP" altLang="en-US" sz="1950" dirty="0"/>
              </a:p>
            </p:txBody>
          </p:sp>
        </mc:Choice>
        <mc:Fallback xmlns="">
          <p:sp>
            <p:nvSpPr>
              <p:cNvPr id="12" name="テキスト ボックス 11">
                <a:extLst>
                  <a:ext uri="{FF2B5EF4-FFF2-40B4-BE49-F238E27FC236}">
                    <a16:creationId xmlns:a16="http://schemas.microsoft.com/office/drawing/2014/main" id="{6CBA7555-B888-4917-9F3F-BEEEF74B177C}"/>
                  </a:ext>
                </a:extLst>
              </p:cNvPr>
              <p:cNvSpPr txBox="1">
                <a:spLocks noRot="1" noChangeAspect="1" noMove="1" noResize="1" noEditPoints="1" noAdjustHandles="1" noChangeArrowheads="1" noChangeShapeType="1" noTextEdit="1"/>
              </p:cNvSpPr>
              <p:nvPr/>
            </p:nvSpPr>
            <p:spPr>
              <a:xfrm>
                <a:off x="1361698" y="5104158"/>
                <a:ext cx="3419606" cy="392415"/>
              </a:xfrm>
              <a:prstGeom prst="rect">
                <a:avLst/>
              </a:prstGeom>
              <a:blipFill>
                <a:blip r:embed="rId4"/>
                <a:stretch>
                  <a:fillRect t="-7692" b="-261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9A9C383-C8C5-4312-B86A-C2335632F190}"/>
                  </a:ext>
                </a:extLst>
              </p:cNvPr>
              <p:cNvSpPr txBox="1"/>
              <p:nvPr/>
            </p:nvSpPr>
            <p:spPr>
              <a:xfrm rot="16200000">
                <a:off x="-651264" y="3232793"/>
                <a:ext cx="3419606" cy="392415"/>
              </a:xfrm>
              <a:prstGeom prst="rect">
                <a:avLst/>
              </a:prstGeom>
              <a:noFill/>
            </p:spPr>
            <p:txBody>
              <a:bodyPr wrap="square" rtlCol="0">
                <a:spAutoFit/>
              </a:bodyPr>
              <a:lstStyle/>
              <a:p>
                <a:pPr algn="ctr"/>
                <a14:m>
                  <m:oMath xmlns:m="http://schemas.openxmlformats.org/officeDocument/2006/math">
                    <m:r>
                      <a:rPr kumimoji="1" lang="ja-JP" altLang="en-US" sz="1950" i="1">
                        <a:latin typeface="Cambria Math" panose="02040503050406030204" pitchFamily="18" charset="0"/>
                      </a:rPr>
                      <m:t>𝜀</m:t>
                    </m:r>
                    <m:r>
                      <a:rPr kumimoji="1" lang="en-US" altLang="ja-JP" sz="1950" i="1" smtClean="0">
                        <a:latin typeface="Cambria Math" panose="02040503050406030204" pitchFamily="18" charset="0"/>
                      </a:rPr>
                      <m:t>“</m:t>
                    </m:r>
                  </m:oMath>
                </a14:m>
                <a:r>
                  <a:rPr kumimoji="1" lang="en-US" altLang="ja-JP" sz="1950" dirty="0"/>
                  <a:t>/</a:t>
                </a:r>
                <a14:m>
                  <m:oMath xmlns:m="http://schemas.openxmlformats.org/officeDocument/2006/math">
                    <m:r>
                      <m:rPr>
                        <m:sty m:val="p"/>
                      </m:rPr>
                      <a:rPr kumimoji="1" lang="el-GR" altLang="ja-JP" sz="1950" i="1" dirty="0" smtClean="0">
                        <a:latin typeface="Cambria Math" panose="02040503050406030204" pitchFamily="18" charset="0"/>
                        <a:ea typeface="Cambria Math" panose="02040503050406030204" pitchFamily="18" charset="0"/>
                      </a:rPr>
                      <m:t>Δ</m:t>
                    </m:r>
                    <m:r>
                      <a:rPr kumimoji="1" lang="ja-JP" altLang="el-GR" sz="1950" i="1" dirty="0" smtClean="0">
                        <a:latin typeface="Cambria Math" panose="02040503050406030204" pitchFamily="18" charset="0"/>
                        <a:ea typeface="Cambria Math" panose="02040503050406030204" pitchFamily="18" charset="0"/>
                      </a:rPr>
                      <m:t>𝜀</m:t>
                    </m:r>
                  </m:oMath>
                </a14:m>
                <a:endParaRPr kumimoji="1" lang="en-US" altLang="ja-JP" sz="1950" dirty="0"/>
              </a:p>
            </p:txBody>
          </p:sp>
        </mc:Choice>
        <mc:Fallback xmlns="">
          <p:sp>
            <p:nvSpPr>
              <p:cNvPr id="13" name="テキスト ボックス 12">
                <a:extLst>
                  <a:ext uri="{FF2B5EF4-FFF2-40B4-BE49-F238E27FC236}">
                    <a16:creationId xmlns:a16="http://schemas.microsoft.com/office/drawing/2014/main" id="{49A9C383-C8C5-4312-B86A-C2335632F190}"/>
                  </a:ext>
                </a:extLst>
              </p:cNvPr>
              <p:cNvSpPr txBox="1">
                <a:spLocks noRot="1" noChangeAspect="1" noMove="1" noResize="1" noEditPoints="1" noAdjustHandles="1" noChangeArrowheads="1" noChangeShapeType="1" noTextEdit="1"/>
              </p:cNvSpPr>
              <p:nvPr/>
            </p:nvSpPr>
            <p:spPr>
              <a:xfrm rot="16200000">
                <a:off x="-651264" y="3232793"/>
                <a:ext cx="3419606" cy="392415"/>
              </a:xfrm>
              <a:prstGeom prst="rect">
                <a:avLst/>
              </a:prstGeom>
              <a:blipFill>
                <a:blip r:embed="rId11"/>
                <a:stretch>
                  <a:fillRect l="-7692" r="-26154"/>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C28AC3D2-15F8-4B07-8C43-EF32C1DE26F7}"/>
              </a:ext>
            </a:extLst>
          </p:cNvPr>
          <p:cNvSpPr txBox="1"/>
          <p:nvPr/>
        </p:nvSpPr>
        <p:spPr>
          <a:xfrm>
            <a:off x="1664290" y="5571922"/>
            <a:ext cx="3117014" cy="338554"/>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Fig.11. Debye functions </a:t>
            </a:r>
            <a:r>
              <a:rPr lang="en-US" altLang="ja-JP" sz="1600" dirty="0">
                <a:latin typeface="メイリオ" panose="020B0604030504040204" pitchFamily="50" charset="-128"/>
                <a:ea typeface="メイリオ" panose="020B0604030504040204" pitchFamily="50" charset="-128"/>
              </a:rPr>
              <a:t>plot</a:t>
            </a:r>
            <a:endParaRPr kumimoji="1" lang="ja-JP" altLang="en-US" sz="1600" dirty="0">
              <a:latin typeface="メイリオ" panose="020B0604030504040204" pitchFamily="50" charset="-128"/>
              <a:ea typeface="メイリオ" panose="020B0604030504040204" pitchFamily="50" charset="-128"/>
            </a:endParaRPr>
          </a:p>
        </p:txBody>
      </p:sp>
      <p:pic>
        <p:nvPicPr>
          <p:cNvPr id="35" name="図 34">
            <a:extLst>
              <a:ext uri="{FF2B5EF4-FFF2-40B4-BE49-F238E27FC236}">
                <a16:creationId xmlns:a16="http://schemas.microsoft.com/office/drawing/2014/main" id="{FBD05C38-4414-4C3C-82EF-4512A1FF4FE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0313" y="1881549"/>
            <a:ext cx="3205784" cy="3154154"/>
          </a:xfrm>
          <a:prstGeom prst="rect">
            <a:avLst/>
          </a:prstGeom>
        </p:spPr>
      </p:pic>
      <p:sp>
        <p:nvSpPr>
          <p:cNvPr id="37" name="テキスト ボックス 36">
            <a:extLst>
              <a:ext uri="{FF2B5EF4-FFF2-40B4-BE49-F238E27FC236}">
                <a16:creationId xmlns:a16="http://schemas.microsoft.com/office/drawing/2014/main" id="{AB47AE60-F26E-4C34-BE0C-5E5C052029D4}"/>
              </a:ext>
            </a:extLst>
          </p:cNvPr>
          <p:cNvSpPr txBox="1"/>
          <p:nvPr/>
        </p:nvSpPr>
        <p:spPr>
          <a:xfrm>
            <a:off x="7326562" y="3191286"/>
            <a:ext cx="1246909" cy="369332"/>
          </a:xfrm>
          <a:prstGeom prst="rect">
            <a:avLst/>
          </a:prstGeom>
          <a:noFill/>
        </p:spPr>
        <p:txBody>
          <a:bodyPr wrap="square" rtlCol="0">
            <a:spAutoFit/>
          </a:bodyPr>
          <a:lstStyle/>
          <a:p>
            <a:r>
              <a:rPr kumimoji="1" lang="en-US" altLang="ja-JP" dirty="0"/>
              <a:t>10GHz</a:t>
            </a:r>
            <a:endParaRPr kumimoji="1" lang="ja-JP" altLang="en-US" dirty="0"/>
          </a:p>
        </p:txBody>
      </p:sp>
      <p:sp>
        <p:nvSpPr>
          <p:cNvPr id="38" name="テキスト ボックス 37">
            <a:extLst>
              <a:ext uri="{FF2B5EF4-FFF2-40B4-BE49-F238E27FC236}">
                <a16:creationId xmlns:a16="http://schemas.microsoft.com/office/drawing/2014/main" id="{012D8C68-3846-4858-9538-C2D6D2FF9542}"/>
              </a:ext>
            </a:extLst>
          </p:cNvPr>
          <p:cNvSpPr txBox="1"/>
          <p:nvPr/>
        </p:nvSpPr>
        <p:spPr>
          <a:xfrm>
            <a:off x="6303497" y="2175969"/>
            <a:ext cx="1067121" cy="369332"/>
          </a:xfrm>
          <a:prstGeom prst="rect">
            <a:avLst/>
          </a:prstGeom>
          <a:noFill/>
        </p:spPr>
        <p:txBody>
          <a:bodyPr wrap="square" rtlCol="0">
            <a:spAutoFit/>
          </a:bodyPr>
          <a:lstStyle/>
          <a:p>
            <a:r>
              <a:rPr kumimoji="1" lang="en-US" altLang="ja-JP" dirty="0"/>
              <a:t>100GHz</a:t>
            </a:r>
            <a:endParaRPr kumimoji="1" lang="ja-JP" altLang="en-US" dirty="0"/>
          </a:p>
        </p:txBody>
      </p:sp>
      <p:cxnSp>
        <p:nvCxnSpPr>
          <p:cNvPr id="40" name="直線矢印コネクタ 39">
            <a:extLst>
              <a:ext uri="{FF2B5EF4-FFF2-40B4-BE49-F238E27FC236}">
                <a16:creationId xmlns:a16="http://schemas.microsoft.com/office/drawing/2014/main" id="{1390E6A9-5140-4C9E-B784-1FBCFBF3B84C}"/>
              </a:ext>
            </a:extLst>
          </p:cNvPr>
          <p:cNvCxnSpPr>
            <a:cxnSpLocks/>
          </p:cNvCxnSpPr>
          <p:nvPr/>
        </p:nvCxnSpPr>
        <p:spPr>
          <a:xfrm flipH="1">
            <a:off x="6059877" y="2545301"/>
            <a:ext cx="723838" cy="4596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1F92586E-C7EA-4FD2-A3E5-66E2118B2B07}"/>
              </a:ext>
            </a:extLst>
          </p:cNvPr>
          <p:cNvCxnSpPr>
            <a:cxnSpLocks/>
          </p:cNvCxnSpPr>
          <p:nvPr/>
        </p:nvCxnSpPr>
        <p:spPr>
          <a:xfrm flipH="1">
            <a:off x="6421796" y="3429000"/>
            <a:ext cx="834584" cy="1316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3B0BDF34-F9DE-4ABF-A8C4-42197F65D97E}"/>
                  </a:ext>
                </a:extLst>
              </p:cNvPr>
              <p:cNvSpPr txBox="1"/>
              <p:nvPr/>
            </p:nvSpPr>
            <p:spPr>
              <a:xfrm rot="16200000">
                <a:off x="3469609" y="3288210"/>
                <a:ext cx="3419606" cy="3924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1950" b="0" i="1" smtClean="0">
                              <a:latin typeface="Cambria Math" panose="02040503050406030204" pitchFamily="18" charset="0"/>
                            </a:rPr>
                          </m:ctrlPr>
                        </m:accPr>
                        <m:e>
                          <m:r>
                            <a:rPr kumimoji="1" lang="en-US" altLang="ja-JP" sz="1950" b="0" i="1" smtClean="0">
                              <a:latin typeface="Cambria Math" panose="02040503050406030204" pitchFamily="18" charset="0"/>
                            </a:rPr>
                            <m:t>−</m:t>
                          </m:r>
                          <m:r>
                            <a:rPr kumimoji="1" lang="ja-JP" altLang="en-US" sz="1950" b="0" i="1" smtClean="0">
                              <a:latin typeface="Cambria Math" panose="02040503050406030204" pitchFamily="18" charset="0"/>
                            </a:rPr>
                            <m:t>𝜑</m:t>
                          </m:r>
                        </m:e>
                      </m:acc>
                      <m:d>
                        <m:dPr>
                          <m:ctrlPr>
                            <a:rPr kumimoji="1" lang="en-US" altLang="ja-JP" sz="1950" b="0" i="1" smtClean="0">
                              <a:latin typeface="Cambria Math" panose="02040503050406030204" pitchFamily="18" charset="0"/>
                            </a:rPr>
                          </m:ctrlPr>
                        </m:dPr>
                        <m:e>
                          <m:r>
                            <a:rPr kumimoji="1" lang="en-US" altLang="ja-JP" sz="1950" b="0" i="1" smtClean="0">
                              <a:latin typeface="Cambria Math" panose="02040503050406030204" pitchFamily="18" charset="0"/>
                            </a:rPr>
                            <m:t>𝑡</m:t>
                          </m:r>
                        </m:e>
                      </m:d>
                      <m:r>
                        <m:rPr>
                          <m:sty m:val="p"/>
                        </m:rPr>
                        <a:rPr kumimoji="1" lang="en-US" altLang="ja-JP" sz="1950" b="0" i="0" smtClean="0">
                          <a:latin typeface="Cambria Math" panose="02040503050406030204" pitchFamily="18" charset="0"/>
                        </a:rPr>
                        <m:t>sin</m:t>
                      </m:r>
                      <m:r>
                        <a:rPr kumimoji="1" lang="en-US" altLang="ja-JP" sz="1950" b="0" i="0" smtClean="0">
                          <a:latin typeface="Cambria Math" panose="02040503050406030204" pitchFamily="18" charset="0"/>
                        </a:rPr>
                        <m:t>(</m:t>
                      </m:r>
                      <m:r>
                        <a:rPr kumimoji="1" lang="en-US" altLang="ja-JP" sz="1950" b="0" i="1" smtClean="0">
                          <a:latin typeface="Cambria Math" panose="02040503050406030204" pitchFamily="18" charset="0"/>
                        </a:rPr>
                        <m:t>𝜔</m:t>
                      </m:r>
                      <m:r>
                        <a:rPr kumimoji="1" lang="en-US" altLang="ja-JP" sz="1950" b="0" i="1" smtClean="0">
                          <a:latin typeface="Cambria Math" panose="02040503050406030204" pitchFamily="18" charset="0"/>
                        </a:rPr>
                        <m:t>𝑡</m:t>
                      </m:r>
                      <m:r>
                        <a:rPr kumimoji="1" lang="en-US" altLang="ja-JP" sz="1950" b="0" i="1" smtClean="0">
                          <a:latin typeface="Cambria Math" panose="02040503050406030204" pitchFamily="18" charset="0"/>
                        </a:rPr>
                        <m:t>)</m:t>
                      </m:r>
                    </m:oMath>
                  </m:oMathPara>
                </a14:m>
                <a:endParaRPr kumimoji="1" lang="ja-JP" altLang="en-US" sz="1950" dirty="0"/>
              </a:p>
            </p:txBody>
          </p:sp>
        </mc:Choice>
        <mc:Fallback xmlns="">
          <p:sp>
            <p:nvSpPr>
              <p:cNvPr id="43" name="テキスト ボックス 42">
                <a:extLst>
                  <a:ext uri="{FF2B5EF4-FFF2-40B4-BE49-F238E27FC236}">
                    <a16:creationId xmlns:a16="http://schemas.microsoft.com/office/drawing/2014/main" id="{3B0BDF34-F9DE-4ABF-A8C4-42197F65D97E}"/>
                  </a:ext>
                </a:extLst>
              </p:cNvPr>
              <p:cNvSpPr txBox="1">
                <a:spLocks noRot="1" noChangeAspect="1" noMove="1" noResize="1" noEditPoints="1" noAdjustHandles="1" noChangeArrowheads="1" noChangeShapeType="1" noTextEdit="1"/>
              </p:cNvSpPr>
              <p:nvPr/>
            </p:nvSpPr>
            <p:spPr>
              <a:xfrm rot="16200000">
                <a:off x="3469609" y="3288210"/>
                <a:ext cx="3419606" cy="392415"/>
              </a:xfrm>
              <a:prstGeom prst="rect">
                <a:avLst/>
              </a:prstGeom>
              <a:blipFill>
                <a:blip r:embed="rId13"/>
                <a:stretch>
                  <a:fillRect r="-13846"/>
                </a:stretch>
              </a:blipFill>
            </p:spPr>
            <p:txBody>
              <a:bodyPr/>
              <a:lstStyle/>
              <a:p>
                <a:r>
                  <a:rPr lang="ja-JP" altLang="en-US">
                    <a:noFill/>
                  </a:rPr>
                  <a:t> </a:t>
                </a:r>
              </a:p>
            </p:txBody>
          </p:sp>
        </mc:Fallback>
      </mc:AlternateContent>
      <p:sp>
        <p:nvSpPr>
          <p:cNvPr id="44" name="テキスト ボックス 43">
            <a:extLst>
              <a:ext uri="{FF2B5EF4-FFF2-40B4-BE49-F238E27FC236}">
                <a16:creationId xmlns:a16="http://schemas.microsoft.com/office/drawing/2014/main" id="{FD0919E4-F2B7-4C82-BD53-11A3BC2DD21D}"/>
              </a:ext>
            </a:extLst>
          </p:cNvPr>
          <p:cNvSpPr txBox="1"/>
          <p:nvPr/>
        </p:nvSpPr>
        <p:spPr>
          <a:xfrm>
            <a:off x="5321514" y="5100310"/>
            <a:ext cx="3419606" cy="400110"/>
          </a:xfrm>
          <a:prstGeom prst="rect">
            <a:avLst/>
          </a:prstGeom>
          <a:noFill/>
        </p:spPr>
        <p:txBody>
          <a:bodyPr wrap="square" rtlCol="0">
            <a:spAutoFit/>
          </a:bodyPr>
          <a:lstStyle/>
          <a:p>
            <a:pPr algn="ctr"/>
            <a:r>
              <a:rPr kumimoji="1" lang="en-US" altLang="ja-JP" sz="2000" dirty="0"/>
              <a:t>time[</a:t>
            </a:r>
            <a:r>
              <a:rPr kumimoji="1" lang="en-US" altLang="ja-JP" sz="2000" dirty="0" err="1"/>
              <a:t>ps</a:t>
            </a:r>
            <a:r>
              <a:rPr kumimoji="1" lang="en-US" altLang="ja-JP" sz="2000" dirty="0"/>
              <a:t>]</a:t>
            </a:r>
            <a:endParaRPr kumimoji="1" lang="ja-JP" altLang="en-US" sz="2000" dirty="0"/>
          </a:p>
        </p:txBody>
      </p:sp>
      <p:cxnSp>
        <p:nvCxnSpPr>
          <p:cNvPr id="52" name="直線矢印コネクタ 51">
            <a:extLst>
              <a:ext uri="{FF2B5EF4-FFF2-40B4-BE49-F238E27FC236}">
                <a16:creationId xmlns:a16="http://schemas.microsoft.com/office/drawing/2014/main" id="{9A75A0F4-684E-4E04-9EE0-688060057F66}"/>
              </a:ext>
            </a:extLst>
          </p:cNvPr>
          <p:cNvCxnSpPr>
            <a:cxnSpLocks/>
            <a:stCxn id="53" idx="1"/>
          </p:cNvCxnSpPr>
          <p:nvPr/>
        </p:nvCxnSpPr>
        <p:spPr>
          <a:xfrm flipH="1">
            <a:off x="6303497" y="2881855"/>
            <a:ext cx="961134" cy="15952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3" name="テキスト ボックス 52">
            <a:extLst>
              <a:ext uri="{FF2B5EF4-FFF2-40B4-BE49-F238E27FC236}">
                <a16:creationId xmlns:a16="http://schemas.microsoft.com/office/drawing/2014/main" id="{D8B7BACE-5A56-4775-B250-AF9A6E65D868}"/>
              </a:ext>
            </a:extLst>
          </p:cNvPr>
          <p:cNvSpPr txBox="1"/>
          <p:nvPr/>
        </p:nvSpPr>
        <p:spPr>
          <a:xfrm>
            <a:off x="7264631" y="2697189"/>
            <a:ext cx="1246909" cy="369332"/>
          </a:xfrm>
          <a:prstGeom prst="rect">
            <a:avLst/>
          </a:prstGeom>
          <a:noFill/>
        </p:spPr>
        <p:txBody>
          <a:bodyPr wrap="square" rtlCol="0">
            <a:spAutoFit/>
          </a:bodyPr>
          <a:lstStyle/>
          <a:p>
            <a:r>
              <a:rPr kumimoji="1" lang="en-US" altLang="ja-JP" dirty="0"/>
              <a:t>50GHz</a:t>
            </a:r>
            <a:endParaRPr kumimoji="1" lang="ja-JP" altLang="en-US" dirty="0"/>
          </a:p>
        </p:txBody>
      </p:sp>
      <p:sp>
        <p:nvSpPr>
          <p:cNvPr id="56" name="テキスト ボックス 55">
            <a:extLst>
              <a:ext uri="{FF2B5EF4-FFF2-40B4-BE49-F238E27FC236}">
                <a16:creationId xmlns:a16="http://schemas.microsoft.com/office/drawing/2014/main" id="{F2328511-DF8E-4141-A2DA-1135611E3DB7}"/>
              </a:ext>
            </a:extLst>
          </p:cNvPr>
          <p:cNvSpPr txBox="1"/>
          <p:nvPr/>
        </p:nvSpPr>
        <p:spPr>
          <a:xfrm>
            <a:off x="5741080" y="5561288"/>
            <a:ext cx="2981729" cy="338554"/>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Fig.12. Integrated function</a:t>
            </a:r>
            <a:endParaRPr kumimoji="1" lang="ja-JP" altLang="en-US" sz="16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79298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FE6C8687-AC1D-4A2E-A8D6-97A5AD12A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435" y="1648720"/>
            <a:ext cx="3464056" cy="3330251"/>
          </a:xfrm>
          <a:prstGeom prst="rect">
            <a:avLst/>
          </a:prstGeom>
        </p:spPr>
      </p:pic>
      <p:sp>
        <p:nvSpPr>
          <p:cNvPr id="2" name="タイトル 1">
            <a:extLst>
              <a:ext uri="{FF2B5EF4-FFF2-40B4-BE49-F238E27FC236}">
                <a16:creationId xmlns:a16="http://schemas.microsoft.com/office/drawing/2014/main" id="{91238400-CCD1-463C-BFAC-55B98B2D606B}"/>
              </a:ext>
            </a:extLst>
          </p:cNvPr>
          <p:cNvSpPr>
            <a:spLocks noGrp="1"/>
          </p:cNvSpPr>
          <p:nvPr>
            <p:ph type="title"/>
          </p:nvPr>
        </p:nvSpPr>
        <p:spPr>
          <a:xfrm>
            <a:off x="681036" y="308588"/>
            <a:ext cx="8543925" cy="952159"/>
          </a:xfrm>
        </p:spPr>
        <p:txBody>
          <a:bodyPr>
            <a:normAutofit/>
          </a:bodyPr>
          <a:lstStyle/>
          <a:p>
            <a:r>
              <a:rPr lang="ja-JP" altLang="en-US" dirty="0"/>
              <a:t>結果４：誘電緩和曲線</a:t>
            </a:r>
            <a:endParaRPr kumimoji="1" lang="ja-JP" altLang="en-US" dirty="0"/>
          </a:p>
        </p:txBody>
      </p:sp>
      <p:sp>
        <p:nvSpPr>
          <p:cNvPr id="7" name="テキスト ボックス 6">
            <a:extLst>
              <a:ext uri="{FF2B5EF4-FFF2-40B4-BE49-F238E27FC236}">
                <a16:creationId xmlns:a16="http://schemas.microsoft.com/office/drawing/2014/main" id="{17B61437-D19B-4E5B-B0E4-0EA14E502296}"/>
              </a:ext>
            </a:extLst>
          </p:cNvPr>
          <p:cNvSpPr txBox="1"/>
          <p:nvPr/>
        </p:nvSpPr>
        <p:spPr>
          <a:xfrm>
            <a:off x="681036" y="6049275"/>
            <a:ext cx="8543925" cy="492443"/>
          </a:xfrm>
          <a:prstGeom prst="rect">
            <a:avLst/>
          </a:prstGeom>
          <a:solidFill>
            <a:schemeClr val="accent2">
              <a:lumMod val="40000"/>
              <a:lumOff val="60000"/>
            </a:schemeClr>
          </a:solidFill>
        </p:spPr>
        <p:txBody>
          <a:bodyPr wrap="square" rtlCol="0">
            <a:spAutoFit/>
          </a:bodyPr>
          <a:lstStyle/>
          <a:p>
            <a:pPr algn="ctr"/>
            <a:r>
              <a:rPr kumimoji="1" lang="ja-JP" altLang="en-US" sz="2600" dirty="0">
                <a:latin typeface="メイリオ" panose="020B0604030504040204" pitchFamily="50" charset="-128"/>
                <a:ea typeface="メイリオ" panose="020B0604030504040204" pitchFamily="50" charset="-128"/>
              </a:rPr>
              <a:t>緩和時間の相対的な議論が可能</a:t>
            </a:r>
            <a:endParaRPr kumimoji="1" lang="en-US" altLang="ja-JP" sz="26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89AB3390-D7C0-4B01-B9F8-55A1BE424F4D}"/>
                  </a:ext>
                </a:extLst>
              </p:cNvPr>
              <p:cNvSpPr txBox="1"/>
              <p:nvPr/>
            </p:nvSpPr>
            <p:spPr>
              <a:xfrm>
                <a:off x="1356643" y="5003520"/>
                <a:ext cx="3419606" cy="392415"/>
              </a:xfrm>
              <a:prstGeom prst="rect">
                <a:avLst/>
              </a:prstGeom>
              <a:noFill/>
            </p:spPr>
            <p:txBody>
              <a:bodyPr wrap="square" rtlCol="0">
                <a:spAutoFit/>
              </a:bodyPr>
              <a:lstStyle/>
              <a:p>
                <a:pPr algn="ctr"/>
                <a:r>
                  <a:rPr kumimoji="1" lang="en-US" altLang="ja-JP" sz="1950" dirty="0" err="1"/>
                  <a:t>logf</a:t>
                </a:r>
                <a:r>
                  <a:rPr kumimoji="1" lang="en-US" altLang="ja-JP" sz="1950" dirty="0"/>
                  <a:t> </a:t>
                </a:r>
                <a14:m>
                  <m:oMath xmlns:m="http://schemas.openxmlformats.org/officeDocument/2006/math">
                    <m:r>
                      <a:rPr kumimoji="1" lang="en-US" altLang="ja-JP" sz="1950" i="1">
                        <a:latin typeface="Cambria Math" panose="02040503050406030204" pitchFamily="18" charset="0"/>
                      </a:rPr>
                      <m:t>[</m:t>
                    </m:r>
                    <m:r>
                      <a:rPr kumimoji="1" lang="en-US" altLang="ja-JP" sz="1950" i="1">
                        <a:latin typeface="Cambria Math" panose="02040503050406030204" pitchFamily="18" charset="0"/>
                      </a:rPr>
                      <m:t>𝐻𝑧</m:t>
                    </m:r>
                    <m:r>
                      <a:rPr kumimoji="1" lang="en-US" altLang="ja-JP" sz="1950" i="1">
                        <a:latin typeface="Cambria Math" panose="02040503050406030204" pitchFamily="18" charset="0"/>
                      </a:rPr>
                      <m:t>]</m:t>
                    </m:r>
                  </m:oMath>
                </a14:m>
                <a:endParaRPr kumimoji="1" lang="ja-JP" altLang="en-US" sz="1950" dirty="0"/>
              </a:p>
            </p:txBody>
          </p:sp>
        </mc:Choice>
        <mc:Fallback xmlns="">
          <p:sp>
            <p:nvSpPr>
              <p:cNvPr id="10" name="テキスト ボックス 9">
                <a:extLst>
                  <a:ext uri="{FF2B5EF4-FFF2-40B4-BE49-F238E27FC236}">
                    <a16:creationId xmlns:a16="http://schemas.microsoft.com/office/drawing/2014/main" id="{89AB3390-D7C0-4B01-B9F8-55A1BE424F4D}"/>
                  </a:ext>
                </a:extLst>
              </p:cNvPr>
              <p:cNvSpPr txBox="1">
                <a:spLocks noRot="1" noChangeAspect="1" noMove="1" noResize="1" noEditPoints="1" noAdjustHandles="1" noChangeArrowheads="1" noChangeShapeType="1" noTextEdit="1"/>
              </p:cNvSpPr>
              <p:nvPr/>
            </p:nvSpPr>
            <p:spPr>
              <a:xfrm>
                <a:off x="1356643" y="5003520"/>
                <a:ext cx="3419606" cy="392415"/>
              </a:xfrm>
              <a:prstGeom prst="rect">
                <a:avLst/>
              </a:prstGeom>
              <a:blipFill>
                <a:blip r:embed="rId4"/>
                <a:stretch>
                  <a:fillRect t="-7813" b="-2656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23E62D62-FA52-4A3A-A0C4-74806FAF7184}"/>
                  </a:ext>
                </a:extLst>
              </p:cNvPr>
              <p:cNvSpPr txBox="1"/>
              <p:nvPr/>
            </p:nvSpPr>
            <p:spPr>
              <a:xfrm rot="16200000">
                <a:off x="-549368" y="3097509"/>
                <a:ext cx="3419606" cy="39241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ja-JP" altLang="en-US" sz="1950" i="1" smtClean="0">
                          <a:latin typeface="Cambria Math" panose="02040503050406030204" pitchFamily="18" charset="0"/>
                        </a:rPr>
                        <m:t>𝜀</m:t>
                      </m:r>
                      <m:r>
                        <a:rPr kumimoji="1" lang="en-US" altLang="ja-JP" sz="1950" i="1" smtClean="0">
                          <a:latin typeface="Cambria Math" panose="02040503050406030204" pitchFamily="18" charset="0"/>
                        </a:rPr>
                        <m:t>“</m:t>
                      </m:r>
                      <m:r>
                        <a:rPr kumimoji="1" lang="en-US" altLang="ja-JP" sz="1950" b="0" i="1" smtClean="0">
                          <a:latin typeface="Cambria Math" panose="02040503050406030204" pitchFamily="18" charset="0"/>
                        </a:rPr>
                        <m:t>/</m:t>
                      </m:r>
                      <m:r>
                        <a:rPr kumimoji="1" lang="en-US" altLang="ja-JP" sz="1950" b="0" i="1" smtClean="0">
                          <a:latin typeface="Cambria Math" panose="02040503050406030204" pitchFamily="18" charset="0"/>
                          <a:ea typeface="Cambria Math" panose="02040503050406030204" pitchFamily="18" charset="0"/>
                        </a:rPr>
                        <m:t>∆</m:t>
                      </m:r>
                      <m:r>
                        <a:rPr kumimoji="1" lang="ja-JP" altLang="en-US" sz="1950" b="0" i="1" smtClean="0">
                          <a:latin typeface="Cambria Math" panose="02040503050406030204" pitchFamily="18" charset="0"/>
                          <a:ea typeface="Cambria Math" panose="02040503050406030204" pitchFamily="18" charset="0"/>
                        </a:rPr>
                        <m:t>𝜀</m:t>
                      </m:r>
                    </m:oMath>
                  </m:oMathPara>
                </a14:m>
                <a:endParaRPr kumimoji="1" lang="en-US" altLang="ja-JP" sz="1950" dirty="0">
                  <a:ea typeface="Cambria Math" panose="02040503050406030204" pitchFamily="18" charset="0"/>
                </a:endParaRPr>
              </a:p>
            </p:txBody>
          </p:sp>
        </mc:Choice>
        <mc:Fallback xmlns="">
          <p:sp>
            <p:nvSpPr>
              <p:cNvPr id="11" name="テキスト ボックス 10">
                <a:extLst>
                  <a:ext uri="{FF2B5EF4-FFF2-40B4-BE49-F238E27FC236}">
                    <a16:creationId xmlns:a16="http://schemas.microsoft.com/office/drawing/2014/main" id="{23E62D62-FA52-4A3A-A0C4-74806FAF7184}"/>
                  </a:ext>
                </a:extLst>
              </p:cNvPr>
              <p:cNvSpPr txBox="1">
                <a:spLocks noRot="1" noChangeAspect="1" noMove="1" noResize="1" noEditPoints="1" noAdjustHandles="1" noChangeArrowheads="1" noChangeShapeType="1" noTextEdit="1"/>
              </p:cNvSpPr>
              <p:nvPr/>
            </p:nvSpPr>
            <p:spPr>
              <a:xfrm rot="16200000">
                <a:off x="-549368" y="3097509"/>
                <a:ext cx="3419606" cy="392415"/>
              </a:xfrm>
              <a:prstGeom prst="rect">
                <a:avLst/>
              </a:prstGeom>
              <a:blipFill>
                <a:blip r:embed="rId5"/>
                <a:stretch>
                  <a:fillRect r="-1384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テキスト ボックス 2">
                <a:extLst>
                  <a:ext uri="{FF2B5EF4-FFF2-40B4-BE49-F238E27FC236}">
                    <a16:creationId xmlns:a16="http://schemas.microsoft.com/office/drawing/2014/main" id="{77F920C7-600A-4B9A-8143-4C352939C1D7}"/>
                  </a:ext>
                </a:extLst>
              </p:cNvPr>
              <p:cNvSpPr txBox="1"/>
              <p:nvPr/>
            </p:nvSpPr>
            <p:spPr>
              <a:xfrm>
                <a:off x="1578060" y="4092686"/>
                <a:ext cx="1478071" cy="338554"/>
              </a:xfrm>
              <a:prstGeom prst="rect">
                <a:avLst/>
              </a:prstGeom>
              <a:noFill/>
            </p:spPr>
            <p:txBody>
              <a:bodyPr wrap="square" rtlCol="0">
                <a:spAutoFit/>
              </a:bodyPr>
              <a:lstStyle/>
              <a:p>
                <a:r>
                  <a:rPr kumimoji="1" lang="ja-JP" altLang="en-US" sz="1600" b="1" dirty="0">
                    <a:solidFill>
                      <a:srgbClr val="FF0000"/>
                    </a:solidFill>
                  </a:rPr>
                  <a:t>〇</a:t>
                </a:r>
                <a:r>
                  <a:rPr kumimoji="1" lang="en-US" altLang="ja-JP" sz="1600" dirty="0"/>
                  <a:t>:</a:t>
                </a:r>
                <a14:m>
                  <m:oMath xmlns:m="http://schemas.openxmlformats.org/officeDocument/2006/math">
                    <m:r>
                      <a:rPr kumimoji="1" lang="en-US" altLang="ja-JP" sz="1600" b="0" i="1" smtClean="0">
                        <a:latin typeface="Cambria Math" panose="02040503050406030204" pitchFamily="18" charset="0"/>
                      </a:rPr>
                      <m:t>𝜏</m:t>
                    </m:r>
                    <m:r>
                      <a:rPr kumimoji="1" lang="en-US" altLang="ja-JP" sz="1600" b="0" i="1" smtClean="0">
                        <a:latin typeface="Cambria Math" panose="02040503050406030204" pitchFamily="18" charset="0"/>
                      </a:rPr>
                      <m:t>=4.27</m:t>
                    </m:r>
                    <m:r>
                      <a:rPr kumimoji="1" lang="en-US" altLang="ja-JP" sz="1600" b="0" i="1" smtClean="0">
                        <a:latin typeface="Cambria Math" panose="02040503050406030204" pitchFamily="18" charset="0"/>
                      </a:rPr>
                      <m:t>𝑝𝑠</m:t>
                    </m:r>
                  </m:oMath>
                </a14:m>
                <a:endParaRPr kumimoji="1" lang="en-US" altLang="ja-JP" sz="1600" dirty="0"/>
              </a:p>
            </p:txBody>
          </p:sp>
        </mc:Choice>
        <mc:Fallback xmlns="">
          <p:sp>
            <p:nvSpPr>
              <p:cNvPr id="3" name="テキスト ボックス 2">
                <a:extLst>
                  <a:ext uri="{FF2B5EF4-FFF2-40B4-BE49-F238E27FC236}">
                    <a16:creationId xmlns:a16="http://schemas.microsoft.com/office/drawing/2014/main" id="{77F920C7-600A-4B9A-8143-4C352939C1D7}"/>
                  </a:ext>
                </a:extLst>
              </p:cNvPr>
              <p:cNvSpPr txBox="1">
                <a:spLocks noRot="1" noChangeAspect="1" noMove="1" noResize="1" noEditPoints="1" noAdjustHandles="1" noChangeArrowheads="1" noChangeShapeType="1" noTextEdit="1"/>
              </p:cNvSpPr>
              <p:nvPr/>
            </p:nvSpPr>
            <p:spPr>
              <a:xfrm>
                <a:off x="1578060" y="4092686"/>
                <a:ext cx="1478071" cy="338554"/>
              </a:xfrm>
              <a:prstGeom prst="rect">
                <a:avLst/>
              </a:prstGeom>
              <a:blipFill>
                <a:blip r:embed="rId6"/>
                <a:stretch>
                  <a:fillRect l="-2479" t="-8929"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492ECA13-CDD2-4228-9F6F-6AA016C4EC7F}"/>
                  </a:ext>
                </a:extLst>
              </p:cNvPr>
              <p:cNvSpPr txBox="1"/>
              <p:nvPr/>
            </p:nvSpPr>
            <p:spPr>
              <a:xfrm>
                <a:off x="1588374" y="3738106"/>
                <a:ext cx="1478071" cy="338554"/>
              </a:xfrm>
              <a:prstGeom prst="rect">
                <a:avLst/>
              </a:prstGeom>
              <a:noFill/>
            </p:spPr>
            <p:txBody>
              <a:bodyPr wrap="square" rtlCol="0">
                <a:spAutoFit/>
              </a:bodyPr>
              <a:lstStyle/>
              <a:p>
                <a:r>
                  <a:rPr kumimoji="1" lang="ja-JP" altLang="en-US" sz="1600" dirty="0"/>
                  <a:t>△</a:t>
                </a:r>
                <a:r>
                  <a:rPr kumimoji="1" lang="en-US" altLang="ja-JP" sz="1600" dirty="0"/>
                  <a:t>:</a:t>
                </a:r>
                <a14:m>
                  <m:oMath xmlns:m="http://schemas.openxmlformats.org/officeDocument/2006/math">
                    <m:r>
                      <a:rPr kumimoji="1" lang="en-US" altLang="ja-JP" sz="1600" b="0" i="1" smtClean="0">
                        <a:latin typeface="Cambria Math" panose="02040503050406030204" pitchFamily="18" charset="0"/>
                      </a:rPr>
                      <m:t>𝜏</m:t>
                    </m:r>
                    <m:r>
                      <a:rPr kumimoji="1" lang="en-US" altLang="ja-JP" sz="1600" b="0" i="1" smtClean="0">
                        <a:latin typeface="Cambria Math" panose="02040503050406030204" pitchFamily="18" charset="0"/>
                      </a:rPr>
                      <m:t>=3.89</m:t>
                    </m:r>
                    <m:r>
                      <a:rPr kumimoji="1" lang="en-US" altLang="ja-JP" sz="1600" b="0" i="1" smtClean="0">
                        <a:latin typeface="Cambria Math" panose="02040503050406030204" pitchFamily="18" charset="0"/>
                      </a:rPr>
                      <m:t>𝑝𝑠</m:t>
                    </m:r>
                  </m:oMath>
                </a14:m>
                <a:endParaRPr kumimoji="1" lang="en-US" altLang="ja-JP" sz="1600" dirty="0"/>
              </a:p>
            </p:txBody>
          </p:sp>
        </mc:Choice>
        <mc:Fallback xmlns="">
          <p:sp>
            <p:nvSpPr>
              <p:cNvPr id="12" name="テキスト ボックス 11">
                <a:extLst>
                  <a:ext uri="{FF2B5EF4-FFF2-40B4-BE49-F238E27FC236}">
                    <a16:creationId xmlns:a16="http://schemas.microsoft.com/office/drawing/2014/main" id="{492ECA13-CDD2-4228-9F6F-6AA016C4EC7F}"/>
                  </a:ext>
                </a:extLst>
              </p:cNvPr>
              <p:cNvSpPr txBox="1">
                <a:spLocks noRot="1" noChangeAspect="1" noMove="1" noResize="1" noEditPoints="1" noAdjustHandles="1" noChangeArrowheads="1" noChangeShapeType="1" noTextEdit="1"/>
              </p:cNvSpPr>
              <p:nvPr/>
            </p:nvSpPr>
            <p:spPr>
              <a:xfrm>
                <a:off x="1588374" y="3738106"/>
                <a:ext cx="1478071" cy="338554"/>
              </a:xfrm>
              <a:prstGeom prst="rect">
                <a:avLst/>
              </a:prstGeom>
              <a:blipFill>
                <a:blip r:embed="rId7"/>
                <a:stretch>
                  <a:fillRect l="-2479" t="-8929" b="-2321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569C2BB-799C-43DF-BDD8-2169221D2455}"/>
                  </a:ext>
                </a:extLst>
              </p:cNvPr>
              <p:cNvSpPr txBox="1"/>
              <p:nvPr/>
            </p:nvSpPr>
            <p:spPr>
              <a:xfrm>
                <a:off x="4681451" y="1769241"/>
                <a:ext cx="5047243" cy="954107"/>
              </a:xfrm>
              <a:prstGeom prst="rect">
                <a:avLst/>
              </a:prstGeom>
              <a:noFill/>
            </p:spPr>
            <p:txBody>
              <a:bodyPr wrap="square" rtlCol="0">
                <a:spAutoFit/>
              </a:bodyPr>
              <a:lstStyle/>
              <a:p>
                <a:pPr algn="ctr"/>
                <a:r>
                  <a:rPr kumimoji="1" lang="ja-JP" altLang="en-US" sz="2800" dirty="0">
                    <a:latin typeface="メイリオ" panose="020B0604030504040204" pitchFamily="50" charset="-128"/>
                    <a:ea typeface="メイリオ" panose="020B0604030504040204" pitchFamily="50" charset="-128"/>
                  </a:rPr>
                  <a:t>モデル関数△：</a:t>
                </a:r>
                <a14:m>
                  <m:oMath xmlns:m="http://schemas.openxmlformats.org/officeDocument/2006/math">
                    <m:r>
                      <a:rPr kumimoji="1" lang="en-US" altLang="ja-JP" sz="2800" b="0" i="1" smtClean="0">
                        <a:latin typeface="Cambria Math" panose="02040503050406030204" pitchFamily="18" charset="0"/>
                        <a:ea typeface="メイリオ" panose="020B0604030504040204" pitchFamily="50" charset="-128"/>
                      </a:rPr>
                      <m:t>𝜏</m:t>
                    </m:r>
                    <m:r>
                      <a:rPr kumimoji="1" lang="en-US" altLang="ja-JP" sz="2800" b="0" i="1" smtClean="0">
                        <a:latin typeface="Cambria Math" panose="02040503050406030204" pitchFamily="18" charset="0"/>
                        <a:ea typeface="メイリオ" panose="020B0604030504040204" pitchFamily="50" charset="-128"/>
                      </a:rPr>
                      <m:t>=3.89</m:t>
                    </m:r>
                    <m:r>
                      <a:rPr kumimoji="1" lang="en-US" altLang="ja-JP" sz="2800" b="0" i="1" smtClean="0">
                        <a:latin typeface="Cambria Math" panose="02040503050406030204" pitchFamily="18" charset="0"/>
                        <a:ea typeface="メイリオ" panose="020B0604030504040204" pitchFamily="50" charset="-128"/>
                      </a:rPr>
                      <m:t>𝑝𝑠</m:t>
                    </m:r>
                  </m:oMath>
                </a14:m>
                <a:endParaRPr kumimoji="1" lang="en-US" altLang="ja-JP" sz="2800" b="0" dirty="0">
                  <a:latin typeface="メイリオ" panose="020B0604030504040204" pitchFamily="50" charset="-128"/>
                  <a:ea typeface="メイリオ" panose="020B0604030504040204" pitchFamily="50" charset="-128"/>
                </a:endParaRPr>
              </a:p>
              <a:p>
                <a:pPr algn="ctr"/>
                <a:r>
                  <a:rPr kumimoji="1" lang="en-US" altLang="ja-JP" sz="2800" dirty="0">
                    <a:latin typeface="メイリオ" panose="020B0604030504040204" pitchFamily="50" charset="-128"/>
                    <a:ea typeface="メイリオ" panose="020B0604030504040204" pitchFamily="50" charset="-128"/>
                  </a:rPr>
                  <a:t>MD</a:t>
                </a:r>
                <a:r>
                  <a:rPr kumimoji="1" lang="ja-JP" altLang="en-US" sz="2800" dirty="0">
                    <a:solidFill>
                      <a:srgbClr val="FF0000"/>
                    </a:solidFill>
                    <a:latin typeface="メイリオ" panose="020B0604030504040204" pitchFamily="50" charset="-128"/>
                    <a:ea typeface="メイリオ" panose="020B0604030504040204" pitchFamily="50" charset="-128"/>
                  </a:rPr>
                  <a:t>〇</a:t>
                </a:r>
                <a:r>
                  <a:rPr kumimoji="1" lang="ja-JP" altLang="en-US" sz="2800" dirty="0">
                    <a:latin typeface="メイリオ" panose="020B0604030504040204" pitchFamily="50" charset="-128"/>
                    <a:ea typeface="メイリオ" panose="020B0604030504040204" pitchFamily="50" charset="-128"/>
                  </a:rPr>
                  <a:t>：</a:t>
                </a:r>
                <a14:m>
                  <m:oMath xmlns:m="http://schemas.openxmlformats.org/officeDocument/2006/math">
                    <m:r>
                      <a:rPr kumimoji="1" lang="en-US" altLang="ja-JP" sz="2800" i="1">
                        <a:latin typeface="Cambria Math" panose="02040503050406030204" pitchFamily="18" charset="0"/>
                        <a:ea typeface="メイリオ" panose="020B0604030504040204" pitchFamily="50" charset="-128"/>
                      </a:rPr>
                      <m:t>𝜏</m:t>
                    </m:r>
                    <m:r>
                      <a:rPr kumimoji="1" lang="en-US" altLang="ja-JP" sz="2800" i="1">
                        <a:latin typeface="Cambria Math" panose="02040503050406030204" pitchFamily="18" charset="0"/>
                        <a:ea typeface="メイリオ" panose="020B0604030504040204" pitchFamily="50" charset="-128"/>
                      </a:rPr>
                      <m:t>=4.27</m:t>
                    </m:r>
                    <m:r>
                      <a:rPr kumimoji="1" lang="en-US" altLang="ja-JP" sz="2800" i="1">
                        <a:latin typeface="Cambria Math" panose="02040503050406030204" pitchFamily="18" charset="0"/>
                        <a:ea typeface="メイリオ" panose="020B0604030504040204" pitchFamily="50" charset="-128"/>
                      </a:rPr>
                      <m:t>𝑝𝑠</m:t>
                    </m:r>
                  </m:oMath>
                </a14:m>
                <a:endParaRPr kumimoji="1" lang="en-US" altLang="ja-JP" sz="2800" dirty="0">
                  <a:latin typeface="メイリオ" panose="020B0604030504040204" pitchFamily="50" charset="-128"/>
                  <a:ea typeface="メイリオ" panose="020B0604030504040204" pitchFamily="50" charset="-128"/>
                </a:endParaRPr>
              </a:p>
            </p:txBody>
          </p:sp>
        </mc:Choice>
        <mc:Fallback xmlns="">
          <p:sp>
            <p:nvSpPr>
              <p:cNvPr id="17" name="テキスト ボックス 16">
                <a:extLst>
                  <a:ext uri="{FF2B5EF4-FFF2-40B4-BE49-F238E27FC236}">
                    <a16:creationId xmlns:a16="http://schemas.microsoft.com/office/drawing/2014/main" id="{8569C2BB-799C-43DF-BDD8-2169221D2455}"/>
                  </a:ext>
                </a:extLst>
              </p:cNvPr>
              <p:cNvSpPr txBox="1">
                <a:spLocks noRot="1" noChangeAspect="1" noMove="1" noResize="1" noEditPoints="1" noAdjustHandles="1" noChangeArrowheads="1" noChangeShapeType="1" noTextEdit="1"/>
              </p:cNvSpPr>
              <p:nvPr/>
            </p:nvSpPr>
            <p:spPr>
              <a:xfrm>
                <a:off x="4681451" y="1769241"/>
                <a:ext cx="5047243" cy="954107"/>
              </a:xfrm>
              <a:prstGeom prst="rect">
                <a:avLst/>
              </a:prstGeom>
              <a:blipFill>
                <a:blip r:embed="rId9"/>
                <a:stretch>
                  <a:fillRect t="-5096" b="-17834"/>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C3FBCF10-9067-4725-BFC4-6538E00A13F1}"/>
              </a:ext>
            </a:extLst>
          </p:cNvPr>
          <p:cNvSpPr txBox="1"/>
          <p:nvPr/>
        </p:nvSpPr>
        <p:spPr>
          <a:xfrm>
            <a:off x="4952998" y="3072265"/>
            <a:ext cx="4504150" cy="1200329"/>
          </a:xfrm>
          <a:prstGeom prst="rect">
            <a:avLst/>
          </a:prstGeom>
          <a:noFill/>
        </p:spPr>
        <p:txBody>
          <a:bodyPr wrap="square" rtlCol="0">
            <a:spAutoFit/>
          </a:bodyPr>
          <a:lstStyle/>
          <a:p>
            <a:pPr algn="ctr"/>
            <a:r>
              <a:rPr kumimoji="1" lang="ja-JP" altLang="en-US" sz="2400" b="1" dirty="0">
                <a:latin typeface="メイリオ" panose="020B0604030504040204" pitchFamily="50" charset="-128"/>
                <a:ea typeface="メイリオ" panose="020B0604030504040204" pitchFamily="50" charset="-128"/>
              </a:rPr>
              <a:t>どちらも</a:t>
            </a:r>
            <a:r>
              <a:rPr kumimoji="1" lang="en-US" altLang="ja-JP" sz="2400" b="1" dirty="0">
                <a:latin typeface="メイリオ" panose="020B0604030504040204" pitchFamily="50" charset="-128"/>
                <a:ea typeface="メイリオ" panose="020B0604030504040204" pitchFamily="50" charset="-128"/>
              </a:rPr>
              <a:t>10ps</a:t>
            </a:r>
            <a:r>
              <a:rPr kumimoji="1" lang="ja-JP" altLang="en-US" sz="2400" b="1" dirty="0">
                <a:latin typeface="メイリオ" panose="020B0604030504040204" pitchFamily="50" charset="-128"/>
                <a:ea typeface="メイリオ" panose="020B0604030504040204" pitchFamily="50" charset="-128"/>
              </a:rPr>
              <a:t>の範囲を</a:t>
            </a:r>
            <a:endParaRPr kumimoji="1" lang="en-US" altLang="ja-JP" sz="2400" b="1" dirty="0">
              <a:latin typeface="メイリオ" panose="020B0604030504040204" pitchFamily="50" charset="-128"/>
              <a:ea typeface="メイリオ" panose="020B0604030504040204" pitchFamily="50" charset="-128"/>
            </a:endParaRPr>
          </a:p>
          <a:p>
            <a:pPr algn="ctr"/>
            <a:r>
              <a:rPr kumimoji="1" lang="ja-JP" altLang="en-US" sz="2400" b="1" dirty="0">
                <a:latin typeface="メイリオ" panose="020B0604030504040204" pitchFamily="50" charset="-128"/>
                <a:ea typeface="メイリオ" panose="020B0604030504040204" pitchFamily="50" charset="-128"/>
              </a:rPr>
              <a:t>フーリエ変換した結果</a:t>
            </a:r>
            <a:endParaRPr kumimoji="1" lang="en-US" altLang="ja-JP" sz="2400" b="1" dirty="0">
              <a:latin typeface="メイリオ" panose="020B0604030504040204" pitchFamily="50" charset="-128"/>
              <a:ea typeface="メイリオ" panose="020B0604030504040204" pitchFamily="50" charset="-128"/>
            </a:endParaRPr>
          </a:p>
          <a:p>
            <a:pPr algn="ctr"/>
            <a:r>
              <a:rPr kumimoji="1" lang="ja-JP" altLang="en-US" sz="2400" b="1" dirty="0">
                <a:latin typeface="メイリオ" panose="020B0604030504040204" pitchFamily="50" charset="-128"/>
                <a:ea typeface="メイリオ" panose="020B0604030504040204" pitchFamily="50" charset="-128"/>
              </a:rPr>
              <a:t>緩和時間が近い値</a:t>
            </a:r>
            <a:endParaRPr kumimoji="1" lang="en-US" altLang="ja-JP" sz="2400" b="1"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8FD91CE7-D608-4085-8CF6-CBA024F82FDA}"/>
              </a:ext>
            </a:extLst>
          </p:cNvPr>
          <p:cNvSpPr txBox="1"/>
          <p:nvPr/>
        </p:nvSpPr>
        <p:spPr>
          <a:xfrm>
            <a:off x="964227" y="5420484"/>
            <a:ext cx="4504150" cy="523220"/>
          </a:xfrm>
          <a:prstGeom prst="rect">
            <a:avLst/>
          </a:prstGeom>
          <a:noFill/>
        </p:spPr>
        <p:txBody>
          <a:bodyPr wrap="square" rtlCol="0">
            <a:spAutoFit/>
          </a:bodyPr>
          <a:lstStyle/>
          <a:p>
            <a:r>
              <a:rPr kumimoji="1" lang="en-US" altLang="ja-JP" sz="1400" dirty="0">
                <a:latin typeface="メイリオ" panose="020B0604030504040204" pitchFamily="50" charset="-128"/>
                <a:ea typeface="メイリオ" panose="020B0604030504040204" pitchFamily="50" charset="-128"/>
              </a:rPr>
              <a:t>Fig.13. Debye functions </a:t>
            </a:r>
            <a:r>
              <a:rPr lang="en-US" altLang="ja-JP" sz="1400" dirty="0">
                <a:latin typeface="メイリオ" panose="020B0604030504040204" pitchFamily="50" charset="-128"/>
                <a:ea typeface="メイリオ" panose="020B0604030504040204" pitchFamily="50" charset="-128"/>
                <a:cs typeface="Times New Roman" panose="02020603050405020304" pitchFamily="18" charset="0"/>
              </a:rPr>
              <a:t>Semi-logarithmic</a:t>
            </a:r>
            <a:r>
              <a:rPr lang="en-US" altLang="ja-JP" sz="1400" dirty="0">
                <a:latin typeface="メイリオ" panose="020B0604030504040204" pitchFamily="50" charset="-128"/>
                <a:ea typeface="メイリオ" panose="020B0604030504040204" pitchFamily="50" charset="-128"/>
              </a:rPr>
              <a:t> plot</a:t>
            </a:r>
          </a:p>
          <a:p>
            <a:r>
              <a:rPr kumimoji="1" lang="en-US" altLang="ja-JP" sz="1400" dirty="0">
                <a:latin typeface="メイリオ" panose="020B0604030504040204" pitchFamily="50" charset="-128"/>
                <a:ea typeface="メイリオ" panose="020B0604030504040204" pitchFamily="50" charset="-128"/>
              </a:rPr>
              <a:t>           [MD</a:t>
            </a:r>
            <a:r>
              <a:rPr kumimoji="1" lang="ja-JP" altLang="en-US" sz="1400" dirty="0">
                <a:latin typeface="メイリオ" panose="020B0604030504040204" pitchFamily="50" charset="-128"/>
                <a:ea typeface="メイリオ" panose="020B0604030504040204" pitchFamily="50" charset="-128"/>
              </a:rPr>
              <a:t> </a:t>
            </a:r>
            <a:r>
              <a:rPr kumimoji="1" lang="en-US" altLang="ja-JP" sz="1400" dirty="0">
                <a:latin typeface="メイリオ" panose="020B0604030504040204" pitchFamily="50" charset="-128"/>
                <a:ea typeface="メイリオ" panose="020B0604030504040204" pitchFamily="50" charset="-128"/>
              </a:rPr>
              <a:t>simulation(</a:t>
            </a:r>
            <a:r>
              <a:rPr kumimoji="1" lang="ja-JP" altLang="en-US" sz="1400" dirty="0">
                <a:solidFill>
                  <a:srgbClr val="FF0000"/>
                </a:solidFill>
                <a:latin typeface="メイリオ" panose="020B0604030504040204" pitchFamily="50" charset="-128"/>
                <a:ea typeface="メイリオ" panose="020B0604030504040204" pitchFamily="50" charset="-128"/>
              </a:rPr>
              <a:t>〇</a:t>
            </a:r>
            <a:r>
              <a:rPr kumimoji="1" lang="en-US" altLang="ja-JP" sz="1400" dirty="0">
                <a:latin typeface="メイリオ" panose="020B0604030504040204" pitchFamily="50" charset="-128"/>
                <a:ea typeface="メイリオ" panose="020B0604030504040204" pitchFamily="50" charset="-128"/>
              </a:rPr>
              <a:t>),model function(</a:t>
            </a:r>
            <a:r>
              <a:rPr kumimoji="1" lang="ja-JP" altLang="en-US" sz="1400" dirty="0">
                <a:latin typeface="メイリオ" panose="020B0604030504040204" pitchFamily="50" charset="-128"/>
                <a:ea typeface="メイリオ" panose="020B0604030504040204" pitchFamily="50" charset="-128"/>
              </a:rPr>
              <a:t>△</a:t>
            </a:r>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p:txBody>
      </p:sp>
      <p:sp>
        <p:nvSpPr>
          <p:cNvPr id="4" name="矢印: 下 3">
            <a:extLst>
              <a:ext uri="{FF2B5EF4-FFF2-40B4-BE49-F238E27FC236}">
                <a16:creationId xmlns:a16="http://schemas.microsoft.com/office/drawing/2014/main" id="{A7D3BB65-B877-4380-9ED6-BD4AE3EA5205}"/>
              </a:ext>
            </a:extLst>
          </p:cNvPr>
          <p:cNvSpPr/>
          <p:nvPr/>
        </p:nvSpPr>
        <p:spPr>
          <a:xfrm>
            <a:off x="6545397" y="4333989"/>
            <a:ext cx="1319349" cy="4924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9F10E80-A927-45F6-A582-26DF287A1337}"/>
              </a:ext>
            </a:extLst>
          </p:cNvPr>
          <p:cNvSpPr txBox="1"/>
          <p:nvPr/>
        </p:nvSpPr>
        <p:spPr>
          <a:xfrm>
            <a:off x="4899839" y="5012551"/>
            <a:ext cx="4504150" cy="461665"/>
          </a:xfrm>
          <a:prstGeom prst="rect">
            <a:avLst/>
          </a:prstGeom>
          <a:noFill/>
        </p:spPr>
        <p:txBody>
          <a:bodyPr wrap="square" rtlCol="0">
            <a:spAutoFit/>
          </a:bodyPr>
          <a:lstStyle/>
          <a:p>
            <a:pPr algn="ctr"/>
            <a:r>
              <a:rPr kumimoji="1" lang="ja-JP" altLang="en-US" sz="2400" b="1" dirty="0">
                <a:latin typeface="メイリオ" panose="020B0604030504040204" pitchFamily="50" charset="-128"/>
                <a:ea typeface="メイリオ" panose="020B0604030504040204" pitchFamily="50" charset="-128"/>
              </a:rPr>
              <a:t>水モデルによって変動</a:t>
            </a:r>
            <a:endParaRPr kumimoji="1" lang="en-US" altLang="ja-JP" sz="24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94067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238400-CCD1-463C-BFAC-55B98B2D606B}"/>
              </a:ext>
            </a:extLst>
          </p:cNvPr>
          <p:cNvSpPr>
            <a:spLocks noGrp="1"/>
          </p:cNvSpPr>
          <p:nvPr>
            <p:ph type="title"/>
          </p:nvPr>
        </p:nvSpPr>
        <p:spPr>
          <a:xfrm>
            <a:off x="681038" y="335728"/>
            <a:ext cx="8543925" cy="952159"/>
          </a:xfrm>
        </p:spPr>
        <p:txBody>
          <a:bodyPr/>
          <a:lstStyle/>
          <a:p>
            <a:r>
              <a:rPr kumimoji="1" lang="ja-JP" altLang="en-US" dirty="0"/>
              <a:t>まとめ</a:t>
            </a:r>
          </a:p>
        </p:txBody>
      </p:sp>
      <p:sp>
        <p:nvSpPr>
          <p:cNvPr id="9" name="テキスト ボックス 8">
            <a:extLst>
              <a:ext uri="{FF2B5EF4-FFF2-40B4-BE49-F238E27FC236}">
                <a16:creationId xmlns:a16="http://schemas.microsoft.com/office/drawing/2014/main" id="{7C37A407-FF64-4AD1-AE9B-5081D300C4DD}"/>
              </a:ext>
            </a:extLst>
          </p:cNvPr>
          <p:cNvSpPr txBox="1"/>
          <p:nvPr/>
        </p:nvSpPr>
        <p:spPr>
          <a:xfrm>
            <a:off x="1150232" y="1460166"/>
            <a:ext cx="7952825" cy="4437048"/>
          </a:xfrm>
          <a:prstGeom prst="rect">
            <a:avLst/>
          </a:prstGeom>
          <a:noFill/>
        </p:spPr>
        <p:txBody>
          <a:bodyPr wrap="square" rtlCol="0">
            <a:spAutoFit/>
          </a:bodyPr>
          <a:lstStyle/>
          <a:p>
            <a:r>
              <a:rPr kumimoji="1" lang="ja-JP" altLang="en-US" sz="3033"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TIP3P</a:t>
            </a:r>
            <a:r>
              <a:rPr kumimoji="1" lang="ja-JP" altLang="en-US" sz="2800" dirty="0">
                <a:latin typeface="メイリオ" panose="020B0604030504040204" pitchFamily="50" charset="-128"/>
                <a:ea typeface="メイリオ" panose="020B0604030504040204" pitchFamily="50" charset="-128"/>
              </a:rPr>
              <a:t>型水分子と</a:t>
            </a:r>
            <a:r>
              <a:rPr kumimoji="1" lang="en-US" altLang="ja-JP" sz="2800" dirty="0">
                <a:latin typeface="メイリオ" panose="020B0604030504040204" pitchFamily="50" charset="-128"/>
                <a:ea typeface="メイリオ" panose="020B0604030504040204" pitchFamily="50" charset="-128"/>
              </a:rPr>
              <a:t>CHARM</a:t>
            </a:r>
            <a:r>
              <a:rPr kumimoji="1" lang="ja-JP" altLang="en-US" sz="2800" dirty="0">
                <a:latin typeface="メイリオ" panose="020B0604030504040204" pitchFamily="50" charset="-128"/>
                <a:ea typeface="メイリオ" panose="020B0604030504040204" pitchFamily="50" charset="-128"/>
              </a:rPr>
              <a:t>ｍ力場を用いて</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　密度の温度依存性を求めた。</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  </a:t>
            </a:r>
            <a:r>
              <a:rPr kumimoji="1" lang="en-US" altLang="ja-JP" sz="2800" dirty="0">
                <a:latin typeface="メイリオ" panose="020B0604030504040204" pitchFamily="50" charset="-128"/>
                <a:ea typeface="メイリオ" panose="020B0604030504040204" pitchFamily="50" charset="-128"/>
              </a:rPr>
              <a:t>=&gt;</a:t>
            </a:r>
            <a:r>
              <a:rPr kumimoji="1" lang="ja-JP" altLang="en-US" sz="2800" dirty="0">
                <a:latin typeface="メイリオ" panose="020B0604030504040204" pitchFamily="50" charset="-128"/>
                <a:ea typeface="メイリオ" panose="020B0604030504040204" pitchFamily="50" charset="-128"/>
              </a:rPr>
              <a:t>ユニヴァーサルな換算温度</a:t>
            </a:r>
            <a:endParaRPr kumimoji="1" lang="en-US" altLang="ja-JP" sz="2800" dirty="0">
              <a:latin typeface="メイリオ" panose="020B0604030504040204" pitchFamily="50" charset="-128"/>
              <a:ea typeface="メイリオ" panose="020B0604030504040204" pitchFamily="50" charset="-128"/>
            </a:endParaRPr>
          </a:p>
          <a:p>
            <a:r>
              <a:rPr kumimoji="1" lang="en-US" altLang="ja-JP" sz="2800" dirty="0">
                <a:latin typeface="メイリオ" panose="020B0604030504040204" pitchFamily="50" charset="-128"/>
                <a:ea typeface="メイリオ" panose="020B0604030504040204" pitchFamily="50" charset="-128"/>
              </a:rPr>
              <a:t>  =&gt;</a:t>
            </a:r>
            <a:r>
              <a:rPr kumimoji="1" lang="ja-JP" altLang="en-US" sz="2800" dirty="0">
                <a:latin typeface="メイリオ" panose="020B0604030504040204" pitchFamily="50" charset="-128"/>
                <a:ea typeface="メイリオ" panose="020B0604030504040204" pitchFamily="50" charset="-128"/>
              </a:rPr>
              <a:t>水温</a:t>
            </a:r>
            <a:r>
              <a:rPr kumimoji="1" lang="en-US" altLang="ja-JP" sz="2800" dirty="0">
                <a:latin typeface="メイリオ" panose="020B0604030504040204" pitchFamily="50" charset="-128"/>
                <a:ea typeface="メイリオ" panose="020B0604030504040204" pitchFamily="50" charset="-128"/>
              </a:rPr>
              <a:t>298K</a:t>
            </a:r>
            <a:r>
              <a:rPr kumimoji="1" lang="ja-JP" altLang="en-US" sz="2800" dirty="0">
                <a:latin typeface="メイリオ" panose="020B0604030504040204" pitchFamily="50" charset="-128"/>
                <a:ea typeface="メイリオ" panose="020B0604030504040204" pitchFamily="50" charset="-128"/>
              </a:rPr>
              <a:t>は</a:t>
            </a:r>
            <a:r>
              <a:rPr kumimoji="1" lang="en-US" altLang="ja-JP" sz="2800" dirty="0">
                <a:latin typeface="メイリオ" panose="020B0604030504040204" pitchFamily="50" charset="-128"/>
                <a:ea typeface="メイリオ" panose="020B0604030504040204" pitchFamily="50" charset="-128"/>
              </a:rPr>
              <a:t>MD</a:t>
            </a:r>
            <a:r>
              <a:rPr kumimoji="1" lang="ja-JP" altLang="en-US" sz="2800" dirty="0">
                <a:latin typeface="メイリオ" panose="020B0604030504040204" pitchFamily="50" charset="-128"/>
                <a:ea typeface="メイリオ" panose="020B0604030504040204" pitchFamily="50" charset="-128"/>
              </a:rPr>
              <a:t>では</a:t>
            </a:r>
            <a:r>
              <a:rPr kumimoji="1" lang="en-US" altLang="ja-JP" sz="2800" dirty="0">
                <a:latin typeface="メイリオ" panose="020B0604030504040204" pitchFamily="50" charset="-128"/>
                <a:ea typeface="メイリオ" panose="020B0604030504040204" pitchFamily="50" charset="-128"/>
              </a:rPr>
              <a:t>204K</a:t>
            </a:r>
            <a:r>
              <a:rPr kumimoji="1" lang="ja-JP" altLang="en-US" sz="2800" dirty="0">
                <a:latin typeface="メイリオ" panose="020B0604030504040204" pitchFamily="50" charset="-128"/>
                <a:ea typeface="メイリオ" panose="020B0604030504040204" pitchFamily="50" charset="-128"/>
              </a:rPr>
              <a:t>相当</a:t>
            </a:r>
            <a:endParaRPr kumimoji="1" lang="en-US" altLang="ja-JP" sz="2800" dirty="0">
              <a:latin typeface="メイリオ" panose="020B0604030504040204" pitchFamily="50" charset="-128"/>
              <a:ea typeface="メイリオ" panose="020B0604030504040204" pitchFamily="50" charset="-128"/>
            </a:endParaRPr>
          </a:p>
          <a:p>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a:t>
            </a:r>
            <a:r>
              <a:rPr kumimoji="1" lang="en-US" altLang="ja-JP" sz="2800" dirty="0">
                <a:latin typeface="メイリオ" panose="020B0604030504040204" pitchFamily="50" charset="-128"/>
                <a:ea typeface="メイリオ" panose="020B0604030504040204" pitchFamily="50" charset="-128"/>
              </a:rPr>
              <a:t>MD</a:t>
            </a:r>
            <a:r>
              <a:rPr kumimoji="1" lang="ja-JP" altLang="en-US" sz="2800" dirty="0">
                <a:latin typeface="メイリオ" panose="020B0604030504040204" pitchFamily="50" charset="-128"/>
                <a:ea typeface="メイリオ" panose="020B0604030504040204" pitchFamily="50" charset="-128"/>
              </a:rPr>
              <a:t>から得た応答関数から緩和曲線を計算</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　</a:t>
            </a:r>
            <a:r>
              <a:rPr kumimoji="1" lang="en-US" altLang="ja-JP" sz="2800" dirty="0">
                <a:latin typeface="メイリオ" panose="020B0604030504040204" pitchFamily="50" charset="-128"/>
                <a:ea typeface="メイリオ" panose="020B0604030504040204" pitchFamily="50" charset="-128"/>
              </a:rPr>
              <a:t>=&gt; </a:t>
            </a:r>
            <a:r>
              <a:rPr kumimoji="1" lang="ja-JP" altLang="en-US" sz="2800" b="1" dirty="0">
                <a:latin typeface="メイリオ" panose="020B0604030504040204" pitchFamily="50" charset="-128"/>
                <a:ea typeface="メイリオ" panose="020B0604030504040204" pitchFamily="50" charset="-128"/>
              </a:rPr>
              <a:t>緩和時間の取得が可能</a:t>
            </a:r>
            <a:endParaRPr kumimoji="1" lang="en-US" altLang="ja-JP" sz="2800" b="1" dirty="0">
              <a:latin typeface="メイリオ" panose="020B0604030504040204" pitchFamily="50" charset="-128"/>
              <a:ea typeface="メイリオ" panose="020B0604030504040204" pitchFamily="50" charset="-128"/>
            </a:endParaRPr>
          </a:p>
          <a:p>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・ＤＳ法とＭＤ法の相補的な利用が可能</a:t>
            </a:r>
            <a:endParaRPr kumimoji="1" lang="en-US" altLang="ja-JP" sz="2800" dirty="0">
              <a:latin typeface="メイリオ" panose="020B0604030504040204" pitchFamily="50" charset="-128"/>
              <a:ea typeface="メイリオ" panose="020B0604030504040204" pitchFamily="50" charset="-128"/>
            </a:endParaRPr>
          </a:p>
          <a:p>
            <a:r>
              <a:rPr kumimoji="1" lang="ja-JP" altLang="en-US" sz="2800" dirty="0">
                <a:latin typeface="メイリオ" panose="020B0604030504040204" pitchFamily="50" charset="-128"/>
                <a:ea typeface="メイリオ" panose="020B0604030504040204" pitchFamily="50" charset="-128"/>
              </a:rPr>
              <a:t>　</a:t>
            </a:r>
            <a:r>
              <a:rPr kumimoji="1" lang="en-US" altLang="ja-JP" sz="2800" dirty="0">
                <a:latin typeface="メイリオ" panose="020B0604030504040204" pitchFamily="50" charset="-128"/>
                <a:ea typeface="メイリオ" panose="020B0604030504040204" pitchFamily="50" charset="-128"/>
              </a:rPr>
              <a:t>=&gt; </a:t>
            </a:r>
            <a:r>
              <a:rPr kumimoji="1" lang="ja-JP" altLang="en-US" sz="2800" dirty="0">
                <a:latin typeface="メイリオ" panose="020B0604030504040204" pitchFamily="50" charset="-128"/>
                <a:ea typeface="メイリオ" panose="020B0604030504040204" pitchFamily="50" charset="-128"/>
              </a:rPr>
              <a:t>各手法で困難な条件を補うことが可能</a:t>
            </a:r>
            <a:endParaRPr kumimoji="1" lang="en-US" altLang="ja-JP" sz="2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251548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238400-CCD1-463C-BFAC-55B98B2D606B}"/>
              </a:ext>
            </a:extLst>
          </p:cNvPr>
          <p:cNvSpPr>
            <a:spLocks noGrp="1"/>
          </p:cNvSpPr>
          <p:nvPr>
            <p:ph type="title"/>
          </p:nvPr>
        </p:nvSpPr>
        <p:spPr>
          <a:xfrm>
            <a:off x="681038" y="335728"/>
            <a:ext cx="8543925" cy="952159"/>
          </a:xfrm>
        </p:spPr>
        <p:txBody>
          <a:bodyPr/>
          <a:lstStyle/>
          <a:p>
            <a:r>
              <a:rPr kumimoji="1" lang="ja-JP" altLang="en-US" dirty="0"/>
              <a:t>今後の展望</a:t>
            </a:r>
          </a:p>
        </p:txBody>
      </p:sp>
      <p:sp>
        <p:nvSpPr>
          <p:cNvPr id="6" name="テキスト ボックス 5">
            <a:extLst>
              <a:ext uri="{FF2B5EF4-FFF2-40B4-BE49-F238E27FC236}">
                <a16:creationId xmlns:a16="http://schemas.microsoft.com/office/drawing/2014/main" id="{9C8735D5-CE94-4B0D-9FEE-A4DD8C5C64DE}"/>
              </a:ext>
            </a:extLst>
          </p:cNvPr>
          <p:cNvSpPr txBox="1"/>
          <p:nvPr/>
        </p:nvSpPr>
        <p:spPr>
          <a:xfrm>
            <a:off x="162055" y="2481409"/>
            <a:ext cx="9581889" cy="2841868"/>
          </a:xfrm>
          <a:prstGeom prst="rect">
            <a:avLst/>
          </a:prstGeom>
          <a:noFill/>
        </p:spPr>
        <p:txBody>
          <a:bodyPr wrap="square" rtlCol="0">
            <a:spAutoFit/>
          </a:bodyPr>
          <a:lstStyle/>
          <a:p>
            <a:r>
              <a:rPr kumimoji="1" lang="ja-JP" altLang="en-US" sz="3467" dirty="0"/>
              <a:t>・</a:t>
            </a:r>
            <a:r>
              <a:rPr kumimoji="1" lang="ja-JP" altLang="en-US" sz="3600" dirty="0"/>
              <a:t>分子数をさらに増やし、精度を高めていく</a:t>
            </a:r>
            <a:endParaRPr kumimoji="1" lang="en-US" altLang="ja-JP" sz="3600" dirty="0"/>
          </a:p>
          <a:p>
            <a:r>
              <a:rPr kumimoji="1" lang="en-US" altLang="ja-JP" sz="3600" dirty="0"/>
              <a:t> </a:t>
            </a:r>
            <a:r>
              <a:rPr kumimoji="1" lang="ja-JP" altLang="en-US" sz="3600" dirty="0"/>
              <a:t>　</a:t>
            </a:r>
            <a:r>
              <a:rPr kumimoji="1" lang="en-US" altLang="ja-JP" sz="3600" dirty="0"/>
              <a:t>=&gt;10,000</a:t>
            </a:r>
            <a:r>
              <a:rPr kumimoji="1" lang="ja-JP" altLang="en-US" sz="3600" dirty="0"/>
              <a:t>個</a:t>
            </a:r>
            <a:endParaRPr kumimoji="1" lang="en-US" altLang="ja-JP" sz="3600" dirty="0"/>
          </a:p>
          <a:p>
            <a:endParaRPr kumimoji="1" lang="en-US" altLang="ja-JP" sz="3467" dirty="0"/>
          </a:p>
          <a:p>
            <a:r>
              <a:rPr kumimoji="1" lang="ja-JP" altLang="en-US" sz="3467" dirty="0"/>
              <a:t>・</a:t>
            </a:r>
            <a:r>
              <a:rPr kumimoji="1" lang="ja-JP" altLang="en-US" sz="3600" dirty="0"/>
              <a:t>すでに行っている混合液系のシミュレーション</a:t>
            </a:r>
            <a:endParaRPr kumimoji="1" lang="en-US" altLang="ja-JP" sz="3600" dirty="0"/>
          </a:p>
          <a:p>
            <a:r>
              <a:rPr kumimoji="1" lang="ja-JP" altLang="en-US" sz="3600" dirty="0"/>
              <a:t>　についても新たに緩和曲線を用いた解析を行う</a:t>
            </a:r>
            <a:endParaRPr kumimoji="1" lang="en-US" altLang="ja-JP" sz="3600" dirty="0"/>
          </a:p>
        </p:txBody>
      </p:sp>
    </p:spTree>
    <p:extLst>
      <p:ext uri="{BB962C8B-B14F-4D97-AF65-F5344CB8AC3E}">
        <p14:creationId xmlns:p14="http://schemas.microsoft.com/office/powerpoint/2010/main" val="945720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238400-CCD1-463C-BFAC-55B98B2D606B}"/>
              </a:ext>
            </a:extLst>
          </p:cNvPr>
          <p:cNvSpPr>
            <a:spLocks noGrp="1"/>
          </p:cNvSpPr>
          <p:nvPr>
            <p:ph type="title"/>
          </p:nvPr>
        </p:nvSpPr>
        <p:spPr>
          <a:xfrm>
            <a:off x="681038" y="335728"/>
            <a:ext cx="8543925" cy="952159"/>
          </a:xfrm>
        </p:spPr>
        <p:txBody>
          <a:bodyPr/>
          <a:lstStyle/>
          <a:p>
            <a:r>
              <a:rPr lang="ja-JP" altLang="en-US" dirty="0"/>
              <a:t>参考文献</a:t>
            </a:r>
            <a:endParaRPr kumimoji="1" lang="ja-JP" altLang="en-US" dirty="0"/>
          </a:p>
        </p:txBody>
      </p:sp>
      <p:sp>
        <p:nvSpPr>
          <p:cNvPr id="6" name="テキスト ボックス 5">
            <a:extLst>
              <a:ext uri="{FF2B5EF4-FFF2-40B4-BE49-F238E27FC236}">
                <a16:creationId xmlns:a16="http://schemas.microsoft.com/office/drawing/2014/main" id="{9C8735D5-CE94-4B0D-9FEE-A4DD8C5C64DE}"/>
              </a:ext>
            </a:extLst>
          </p:cNvPr>
          <p:cNvSpPr txBox="1"/>
          <p:nvPr/>
        </p:nvSpPr>
        <p:spPr>
          <a:xfrm>
            <a:off x="474946" y="1335697"/>
            <a:ext cx="8750017" cy="5262979"/>
          </a:xfrm>
          <a:prstGeom prst="rect">
            <a:avLst/>
          </a:prstGeom>
          <a:noFill/>
        </p:spPr>
        <p:txBody>
          <a:bodyPr wrap="square" rtlCol="0">
            <a:spAutoFit/>
          </a:bodyPr>
          <a:lstStyle/>
          <a:p>
            <a:r>
              <a:rPr kumimoji="1" lang="en-US" altLang="ja-JP" sz="1600" dirty="0"/>
              <a:t>[1]</a:t>
            </a:r>
            <a:r>
              <a:rPr kumimoji="1" lang="ja-JP" altLang="en-US" sz="1600" dirty="0"/>
              <a:t>水複雑系の動的構造</a:t>
            </a:r>
            <a:r>
              <a:rPr kumimoji="1" lang="en-US" altLang="ja-JP" sz="1600" dirty="0"/>
              <a:t>, </a:t>
            </a:r>
            <a:r>
              <a:rPr kumimoji="1" lang="ja-JP" altLang="en-US" sz="1600" dirty="0"/>
              <a:t>下村真弓</a:t>
            </a:r>
            <a:r>
              <a:rPr kumimoji="1" lang="en-US" altLang="ja-JP" sz="1600" dirty="0"/>
              <a:t>, H12</a:t>
            </a:r>
            <a:r>
              <a:rPr kumimoji="1" lang="ja-JP" altLang="en-US" sz="1600" dirty="0"/>
              <a:t>年度東海大学院理学研究科</a:t>
            </a:r>
            <a:r>
              <a:rPr kumimoji="1" lang="en-US" altLang="ja-JP" sz="1600" dirty="0"/>
              <a:t>,</a:t>
            </a:r>
            <a:r>
              <a:rPr kumimoji="1" lang="ja-JP" altLang="en-US" sz="1600" dirty="0"/>
              <a:t>修士論文</a:t>
            </a:r>
            <a:r>
              <a:rPr kumimoji="1" lang="en-US" altLang="ja-JP" sz="1600" dirty="0"/>
              <a:t>(2000)</a:t>
            </a:r>
          </a:p>
          <a:p>
            <a:endParaRPr kumimoji="1" lang="en-US" altLang="ja-JP" sz="1600" dirty="0"/>
          </a:p>
          <a:p>
            <a:r>
              <a:rPr kumimoji="1" lang="en-US" altLang="ja-JP" sz="1600" dirty="0"/>
              <a:t>[2]</a:t>
            </a:r>
            <a:r>
              <a:rPr lang="ja-JP" altLang="ja-JP" sz="1600" dirty="0"/>
              <a:t>分子動力学法による水溶液中の水分子ダイナミクスと水素結合ネットワーク</a:t>
            </a:r>
            <a:r>
              <a:rPr lang="en-US" altLang="ja-JP" sz="1600" dirty="0"/>
              <a:t>, </a:t>
            </a:r>
            <a:r>
              <a:rPr lang="ja-JP" altLang="ja-JP" sz="1600" dirty="0"/>
              <a:t>宮本陽介</a:t>
            </a:r>
            <a:r>
              <a:rPr lang="en-US" altLang="ja-JP" sz="1600" dirty="0"/>
              <a:t>,H27</a:t>
            </a:r>
            <a:r>
              <a:rPr lang="ja-JP" altLang="ja-JP" sz="1600" dirty="0"/>
              <a:t>年度東海大学理学研究科</a:t>
            </a:r>
            <a:r>
              <a:rPr lang="en-US" altLang="ja-JP" sz="1600" dirty="0"/>
              <a:t>, </a:t>
            </a:r>
            <a:r>
              <a:rPr lang="ja-JP" altLang="ja-JP" sz="1600" dirty="0"/>
              <a:t>修士論文</a:t>
            </a:r>
            <a:r>
              <a:rPr lang="en-US" altLang="ja-JP" sz="1600" dirty="0"/>
              <a:t>(2015)</a:t>
            </a:r>
            <a:endParaRPr kumimoji="1" lang="en-US" altLang="ja-JP" sz="1600" dirty="0"/>
          </a:p>
          <a:p>
            <a:endParaRPr kumimoji="1" lang="en-US" altLang="ja-JP" sz="1600" dirty="0"/>
          </a:p>
          <a:p>
            <a:r>
              <a:rPr kumimoji="1" lang="en-US" altLang="ja-JP" sz="1600" dirty="0"/>
              <a:t>[3</a:t>
            </a:r>
            <a:r>
              <a:rPr kumimoji="1" lang="en-US" altLang="ja-JP" sz="1600" dirty="0">
                <a:latin typeface="Times New Roman" panose="02020603050405020304" pitchFamily="18" charset="0"/>
                <a:cs typeface="Times New Roman" panose="02020603050405020304" pitchFamily="18" charset="0"/>
              </a:rPr>
              <a:t>]</a:t>
            </a:r>
            <a:r>
              <a:rPr lang="ja-JP" altLang="ja-JP" sz="1600" dirty="0">
                <a:latin typeface="Times New Roman" panose="02020603050405020304" pitchFamily="18" charset="0"/>
                <a:cs typeface="Times New Roman" panose="02020603050405020304" pitchFamily="18" charset="0"/>
              </a:rPr>
              <a:t> </a:t>
            </a:r>
            <a:r>
              <a:rPr lang="en-US" altLang="ja-JP" sz="1600" dirty="0">
                <a:latin typeface="Times New Roman" panose="02020603050405020304" pitchFamily="18" charset="0"/>
                <a:cs typeface="Times New Roman" panose="02020603050405020304" pitchFamily="18" charset="0"/>
              </a:rPr>
              <a:t>R. H. Cole, Evaluation of Dielectric Behavior by Time Domain Spectroscopy, J.  Phys. Chem, 79, (1945)</a:t>
            </a:r>
            <a:endParaRPr kumimoji="1" lang="en-US" altLang="ja-JP" sz="1600" dirty="0">
              <a:latin typeface="Times New Roman" panose="02020603050405020304" pitchFamily="18" charset="0"/>
              <a:cs typeface="Times New Roman" panose="02020603050405020304" pitchFamily="18" charset="0"/>
            </a:endParaRPr>
          </a:p>
          <a:p>
            <a:endParaRPr kumimoji="1" lang="en-US" altLang="ja-JP" sz="1600" dirty="0"/>
          </a:p>
          <a:p>
            <a:r>
              <a:rPr kumimoji="1" lang="en-US" altLang="ja-JP" sz="1600" dirty="0"/>
              <a:t>[4</a:t>
            </a:r>
            <a:r>
              <a:rPr kumimoji="1" lang="en-US" altLang="ja-JP" sz="1600" dirty="0">
                <a:latin typeface="Times New Roman" panose="02020603050405020304" pitchFamily="18" charset="0"/>
                <a:cs typeface="Times New Roman" panose="02020603050405020304" pitchFamily="18" charset="0"/>
              </a:rPr>
              <a:t>]</a:t>
            </a:r>
            <a:r>
              <a:rPr lang="ja-JP" altLang="ja-JP" sz="1600" dirty="0">
                <a:latin typeface="Times New Roman" panose="02020603050405020304" pitchFamily="18" charset="0"/>
                <a:cs typeface="Times New Roman" panose="02020603050405020304" pitchFamily="18" charset="0"/>
              </a:rPr>
              <a:t> </a:t>
            </a:r>
            <a:r>
              <a:rPr lang="en-US" altLang="ja-JP" sz="1600" dirty="0">
                <a:latin typeface="Times New Roman" panose="02020603050405020304" pitchFamily="18" charset="0"/>
                <a:cs typeface="Times New Roman" panose="02020603050405020304" pitchFamily="18" charset="0"/>
              </a:rPr>
              <a:t>J. Barthel and R. Buchner , High frequency permittivity and its use in the investigation of solution properties, Pure &amp;App, </a:t>
            </a:r>
            <a:r>
              <a:rPr lang="en-US" altLang="ja-JP" sz="1600" dirty="0" err="1">
                <a:latin typeface="Times New Roman" panose="02020603050405020304" pitchFamily="18" charset="0"/>
                <a:cs typeface="Times New Roman" panose="02020603050405020304" pitchFamily="18" charset="0"/>
              </a:rPr>
              <a:t>Cherm</a:t>
            </a:r>
            <a:r>
              <a:rPr lang="en-US" altLang="ja-JP" sz="1600" dirty="0">
                <a:latin typeface="Times New Roman" panose="02020603050405020304" pitchFamily="18" charset="0"/>
                <a:cs typeface="Times New Roman" panose="02020603050405020304" pitchFamily="18" charset="0"/>
              </a:rPr>
              <a:t>,, 63(10) , pp. 1473-1482, (1991)</a:t>
            </a:r>
            <a:endParaRPr kumimoji="1" lang="en-US" altLang="ja-JP" sz="1600" dirty="0">
              <a:latin typeface="Times New Roman" panose="02020603050405020304" pitchFamily="18" charset="0"/>
              <a:cs typeface="Times New Roman" panose="02020603050405020304" pitchFamily="18" charset="0"/>
            </a:endParaRPr>
          </a:p>
          <a:p>
            <a:endParaRPr kumimoji="1" lang="en-US" altLang="ja-JP" sz="1600" dirty="0">
              <a:latin typeface="Times New Roman" panose="02020603050405020304" pitchFamily="18" charset="0"/>
              <a:cs typeface="Times New Roman" panose="02020603050405020304" pitchFamily="18" charset="0"/>
            </a:endParaRPr>
          </a:p>
          <a:p>
            <a:r>
              <a:rPr kumimoji="1" lang="en-US" altLang="ja-JP" sz="1600" dirty="0"/>
              <a:t>[5]</a:t>
            </a:r>
            <a:r>
              <a:rPr lang="en-US" altLang="ja-JP" sz="1600" dirty="0">
                <a:latin typeface="Times New Roman" panose="02020603050405020304" pitchFamily="18" charset="0"/>
                <a:cs typeface="Times New Roman" panose="02020603050405020304" pitchFamily="18" charset="0"/>
              </a:rPr>
              <a:t> ] R. </a:t>
            </a:r>
            <a:r>
              <a:rPr lang="en-US" altLang="ja-JP" sz="1600" dirty="0" err="1">
                <a:latin typeface="Times New Roman" panose="02020603050405020304" pitchFamily="18" charset="0"/>
                <a:cs typeface="Times New Roman" panose="02020603050405020304" pitchFamily="18" charset="0"/>
              </a:rPr>
              <a:t>Olmi</a:t>
            </a:r>
            <a:r>
              <a:rPr lang="en-US" altLang="ja-JP" sz="1600" dirty="0">
                <a:latin typeface="Times New Roman" panose="02020603050405020304" pitchFamily="18" charset="0"/>
                <a:cs typeface="Times New Roman" panose="02020603050405020304" pitchFamily="18" charset="0"/>
              </a:rPr>
              <a:t> and M. </a:t>
            </a:r>
            <a:r>
              <a:rPr lang="en-US" altLang="ja-JP" sz="1600" dirty="0" err="1">
                <a:latin typeface="Times New Roman" panose="02020603050405020304" pitchFamily="18" charset="0"/>
                <a:cs typeface="Times New Roman" panose="02020603050405020304" pitchFamily="18" charset="0"/>
              </a:rPr>
              <a:t>Bittelli</a:t>
            </a:r>
            <a:r>
              <a:rPr lang="en-US" altLang="ja-JP" sz="1600" dirty="0">
                <a:latin typeface="Times New Roman" panose="02020603050405020304" pitchFamily="18" charset="0"/>
                <a:cs typeface="Times New Roman" panose="02020603050405020304" pitchFamily="18" charset="0"/>
              </a:rPr>
              <a:t>, Can molecular dynamics help in understanding dielectric phenomena?, Measurement Science and Technology, 28, 1(2016)</a:t>
            </a:r>
          </a:p>
          <a:p>
            <a:endParaRPr lang="en-US" altLang="ja-JP" sz="1600" dirty="0">
              <a:latin typeface="Times New Roman" panose="02020603050405020304" pitchFamily="18" charset="0"/>
              <a:cs typeface="Times New Roman" panose="02020603050405020304" pitchFamily="18" charset="0"/>
            </a:endParaRPr>
          </a:p>
          <a:p>
            <a:r>
              <a:rPr kumimoji="1" lang="en-US" altLang="ja-JP" sz="1600" dirty="0"/>
              <a:t>[6]</a:t>
            </a:r>
            <a:r>
              <a:rPr lang="en-US" altLang="ja-JP" sz="1600" kern="100" dirty="0">
                <a:latin typeface="Times New Roman" panose="02020603050405020304" pitchFamily="18" charset="0"/>
                <a:ea typeface="游明朝" panose="02020400000000000000" pitchFamily="18" charset="-128"/>
                <a:cs typeface="Times New Roman" panose="02020603050405020304" pitchFamily="18" charset="0"/>
              </a:rPr>
              <a:t> K, Francesco </a:t>
            </a:r>
            <a:r>
              <a:rPr lang="en-US" altLang="ja-JP" sz="1600" kern="100" dirty="0" err="1">
                <a:latin typeface="Times New Roman" panose="02020603050405020304" pitchFamily="18" charset="0"/>
                <a:ea typeface="游明朝" panose="02020400000000000000" pitchFamily="18" charset="-128"/>
                <a:cs typeface="Times New Roman" panose="02020603050405020304" pitchFamily="18" charset="0"/>
              </a:rPr>
              <a:t>Mallamace</a:t>
            </a:r>
            <a:r>
              <a:rPr lang="en-US" altLang="ja-JP" sz="1600" kern="100" dirty="0">
                <a:latin typeface="Times New Roman" panose="02020603050405020304" pitchFamily="18" charset="0"/>
                <a:ea typeface="游明朝" panose="02020400000000000000" pitchFamily="18" charset="-128"/>
                <a:cs typeface="Times New Roman" panose="02020603050405020304" pitchFamily="18" charset="0"/>
              </a:rPr>
              <a:t>, Caterina </a:t>
            </a:r>
            <a:r>
              <a:rPr lang="en-US" altLang="ja-JP" sz="1600" kern="100" dirty="0" err="1">
                <a:latin typeface="Times New Roman" panose="02020603050405020304" pitchFamily="18" charset="0"/>
                <a:ea typeface="游明朝" panose="02020400000000000000" pitchFamily="18" charset="-128"/>
                <a:cs typeface="Times New Roman" panose="02020603050405020304" pitchFamily="18" charset="0"/>
              </a:rPr>
              <a:t>Branca</a:t>
            </a:r>
            <a:r>
              <a:rPr lang="en-US" altLang="ja-JP" sz="1600" kern="100" dirty="0">
                <a:latin typeface="Times New Roman" panose="02020603050405020304" pitchFamily="18" charset="0"/>
                <a:ea typeface="游明朝" panose="02020400000000000000" pitchFamily="18" charset="-128"/>
                <a:cs typeface="Times New Roman" panose="02020603050405020304" pitchFamily="18" charset="0"/>
              </a:rPr>
              <a:t>, Matteo </a:t>
            </a:r>
            <a:r>
              <a:rPr lang="en-US" altLang="ja-JP" sz="1600" kern="100" dirty="0" err="1">
                <a:latin typeface="Times New Roman" panose="02020603050405020304" pitchFamily="18" charset="0"/>
                <a:ea typeface="游明朝" panose="02020400000000000000" pitchFamily="18" charset="-128"/>
                <a:cs typeface="Times New Roman" panose="02020603050405020304" pitchFamily="18" charset="0"/>
              </a:rPr>
              <a:t>Broccio</a:t>
            </a:r>
            <a:r>
              <a:rPr lang="en-US" altLang="ja-JP" sz="1600" kern="100" dirty="0">
                <a:latin typeface="Times New Roman" panose="02020603050405020304" pitchFamily="18" charset="0"/>
                <a:ea typeface="游明朝" panose="02020400000000000000" pitchFamily="18" charset="-128"/>
                <a:cs typeface="Times New Roman" panose="02020603050405020304" pitchFamily="18" charset="0"/>
              </a:rPr>
              <a:t>, Carmelo Corsaro, Chung-Yuan </a:t>
            </a:r>
            <a:r>
              <a:rPr lang="en-US" altLang="ja-JP" sz="1600" kern="100" dirty="0" err="1">
                <a:latin typeface="Times New Roman" panose="02020603050405020304" pitchFamily="18" charset="0"/>
                <a:ea typeface="游明朝" panose="02020400000000000000" pitchFamily="18" charset="-128"/>
                <a:cs typeface="Times New Roman" panose="02020603050405020304" pitchFamily="18" charset="0"/>
              </a:rPr>
              <a:t>Mou</a:t>
            </a:r>
            <a:r>
              <a:rPr lang="en-US" altLang="ja-JP" sz="1600" kern="100" dirty="0">
                <a:latin typeface="Times New Roman" panose="02020603050405020304" pitchFamily="18" charset="0"/>
                <a:ea typeface="游明朝" panose="02020400000000000000" pitchFamily="18" charset="-128"/>
                <a:cs typeface="Times New Roman" panose="02020603050405020304" pitchFamily="18" charset="0"/>
              </a:rPr>
              <a:t>, and Sow-</a:t>
            </a:r>
            <a:r>
              <a:rPr lang="en-US" altLang="ja-JP" sz="1600" kern="100" dirty="0" err="1">
                <a:latin typeface="Times New Roman" panose="02020603050405020304" pitchFamily="18" charset="0"/>
                <a:ea typeface="游明朝" panose="02020400000000000000" pitchFamily="18" charset="-128"/>
                <a:cs typeface="Times New Roman" panose="02020603050405020304" pitchFamily="18" charset="0"/>
              </a:rPr>
              <a:t>Hsin</a:t>
            </a:r>
            <a:r>
              <a:rPr lang="en-US" altLang="ja-JP" sz="1600" kern="100" dirty="0">
                <a:latin typeface="Times New Roman" panose="02020603050405020304" pitchFamily="18" charset="0"/>
                <a:ea typeface="游明朝" panose="02020400000000000000" pitchFamily="18" charset="-128"/>
                <a:cs typeface="Times New Roman" panose="02020603050405020304" pitchFamily="18" charset="0"/>
              </a:rPr>
              <a:t> Chen, The anomalous behavior of the density of water in the range 30 K &lt; T &lt; 373 PNAS November 20, 104 (47) 18387-18391 (2007)</a:t>
            </a:r>
            <a:endParaRPr lang="ja-JP" altLang="ja-JP" sz="1600" kern="100" dirty="0">
              <a:latin typeface="游明朝" panose="02020400000000000000" pitchFamily="18" charset="-128"/>
              <a:ea typeface="游明朝" panose="02020400000000000000" pitchFamily="18" charset="-128"/>
              <a:cs typeface="Times New Roman" panose="02020603050405020304" pitchFamily="18" charset="0"/>
            </a:endParaRPr>
          </a:p>
          <a:p>
            <a:endParaRPr kumimoji="1" lang="en-US" altLang="ja-JP" sz="1600" dirty="0"/>
          </a:p>
          <a:p>
            <a:r>
              <a:rPr kumimoji="1" lang="en-US" altLang="ja-JP" sz="1600" dirty="0"/>
              <a:t>[7]</a:t>
            </a:r>
            <a:r>
              <a:rPr lang="ja-JP" altLang="ja-JP" sz="1600" dirty="0"/>
              <a:t> </a:t>
            </a:r>
            <a:r>
              <a:rPr lang="en-US" altLang="ja-JP" sz="1600" dirty="0"/>
              <a:t> </a:t>
            </a:r>
            <a:r>
              <a:rPr lang="en-US" altLang="ja-JP" sz="1600" dirty="0" err="1"/>
              <a:t>WIlliam</a:t>
            </a:r>
            <a:r>
              <a:rPr lang="en-US" altLang="ja-JP" sz="1600" dirty="0"/>
              <a:t> L. Jorgensen and Corky </a:t>
            </a:r>
            <a:r>
              <a:rPr lang="en-US" altLang="ja-JP" sz="1600" dirty="0" err="1"/>
              <a:t>Jenson,Temperature</a:t>
            </a:r>
            <a:r>
              <a:rPr lang="en-US" altLang="ja-JP" sz="1600" dirty="0"/>
              <a:t> Dependence of TIP3P,SPC, and TIP4P Water from NPT Monte Carlo Simulations: Seeking Temperatures of Maximum Density, J </a:t>
            </a:r>
            <a:r>
              <a:rPr lang="en-US" altLang="ja-JP" sz="1600" dirty="0" err="1"/>
              <a:t>Comput</a:t>
            </a:r>
            <a:r>
              <a:rPr lang="en-US" altLang="ja-JP" sz="1600" dirty="0"/>
              <a:t> Chem 19: 1179-1186,(1998)</a:t>
            </a:r>
            <a:endParaRPr kumimoji="1" lang="en-US" altLang="ja-JP" sz="1600" dirty="0"/>
          </a:p>
        </p:txBody>
      </p:sp>
    </p:spTree>
    <p:extLst>
      <p:ext uri="{BB962C8B-B14F-4D97-AF65-F5344CB8AC3E}">
        <p14:creationId xmlns:p14="http://schemas.microsoft.com/office/powerpoint/2010/main" val="2812401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85DE07-3F8F-42E1-B75C-113D6CE8D973}"/>
              </a:ext>
            </a:extLst>
          </p:cNvPr>
          <p:cNvSpPr>
            <a:spLocks noGrp="1"/>
          </p:cNvSpPr>
          <p:nvPr>
            <p:ph type="title"/>
          </p:nvPr>
        </p:nvSpPr>
        <p:spPr>
          <a:xfrm>
            <a:off x="1009650" y="584504"/>
            <a:ext cx="7886700" cy="585948"/>
          </a:xfrm>
        </p:spPr>
        <p:txBody>
          <a:bodyPr/>
          <a:lstStyle/>
          <a:p>
            <a:r>
              <a:rPr lang="ja-JP" altLang="en-US" dirty="0"/>
              <a:t>分子動力学</a:t>
            </a:r>
            <a:r>
              <a:rPr lang="en-US" altLang="ja-JP" dirty="0"/>
              <a:t>(MD)</a:t>
            </a:r>
            <a:r>
              <a:rPr lang="ja-JP" altLang="en-US" dirty="0"/>
              <a:t>法</a:t>
            </a:r>
            <a:endParaRPr kumimoji="1" lang="ja-JP" altLang="en-US" dirty="0"/>
          </a:p>
        </p:txBody>
      </p:sp>
      <p:sp>
        <p:nvSpPr>
          <p:cNvPr id="5" name="コンテンツ プレースホルダー 2">
            <a:extLst>
              <a:ext uri="{FF2B5EF4-FFF2-40B4-BE49-F238E27FC236}">
                <a16:creationId xmlns:a16="http://schemas.microsoft.com/office/drawing/2014/main" id="{39E70625-934E-4969-BBA0-8F2887126690}"/>
              </a:ext>
            </a:extLst>
          </p:cNvPr>
          <p:cNvSpPr txBox="1">
            <a:spLocks/>
          </p:cNvSpPr>
          <p:nvPr/>
        </p:nvSpPr>
        <p:spPr>
          <a:xfrm>
            <a:off x="1507735" y="1430741"/>
            <a:ext cx="6890530" cy="783348"/>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2000" dirty="0">
                <a:latin typeface="メイリオ" panose="020B0604030504040204" pitchFamily="50" charset="-128"/>
                <a:ea typeface="メイリオ" panose="020B0604030504040204" pitchFamily="50" charset="-128"/>
              </a:rPr>
              <a:t>・コンピュータ・シミュレーションのひとつ</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・分子</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原子</a:t>
            </a: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の軌跡を運動方程式を用いて数値的に計算</a:t>
            </a:r>
            <a:endParaRPr lang="en-US" altLang="ja-JP" sz="20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F1F3D674-1DF2-460F-8112-56D1E5248644}"/>
              </a:ext>
            </a:extLst>
          </p:cNvPr>
          <p:cNvSpPr txBox="1"/>
          <p:nvPr/>
        </p:nvSpPr>
        <p:spPr>
          <a:xfrm>
            <a:off x="985888" y="5427259"/>
            <a:ext cx="4069384" cy="1200329"/>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研究利用例</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低分子リガンド</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タンパク質の機能発現</a:t>
            </a:r>
            <a:endParaRPr lang="en-US" altLang="ja-JP" dirty="0">
              <a:latin typeface="メイリオ" panose="020B0604030504040204" pitchFamily="50" charset="-128"/>
              <a:ea typeface="メイリオ" panose="020B0604030504040204" pitchFamily="50" charset="-128"/>
            </a:endParaRPr>
          </a:p>
          <a:p>
            <a:pPr marL="285750" indent="-285750">
              <a:buFont typeface="Wingdings" panose="05000000000000000000" pitchFamily="2" charset="2"/>
              <a:buChar char="n"/>
            </a:pPr>
            <a:r>
              <a:rPr lang="ja-JP" altLang="en-US" dirty="0">
                <a:latin typeface="メイリオ" panose="020B0604030504040204" pitchFamily="50" charset="-128"/>
                <a:ea typeface="メイリオ" panose="020B0604030504040204" pitchFamily="50" charset="-128"/>
              </a:rPr>
              <a:t>抗体のモデリング</a:t>
            </a:r>
            <a:endParaRPr lang="en-US" altLang="ja-JP" dirty="0">
              <a:latin typeface="メイリオ" panose="020B0604030504040204" pitchFamily="50" charset="-128"/>
              <a:ea typeface="メイリオ" panose="020B0604030504040204" pitchFamily="50" charset="-128"/>
            </a:endParaRPr>
          </a:p>
        </p:txBody>
      </p:sp>
      <p:sp>
        <p:nvSpPr>
          <p:cNvPr id="25" name="コンテンツ プレースホルダー 2">
            <a:extLst>
              <a:ext uri="{FF2B5EF4-FFF2-40B4-BE49-F238E27FC236}">
                <a16:creationId xmlns:a16="http://schemas.microsoft.com/office/drawing/2014/main" id="{1B285B5F-D92C-4FE0-91FC-41F680D382FA}"/>
              </a:ext>
            </a:extLst>
          </p:cNvPr>
          <p:cNvSpPr txBox="1">
            <a:spLocks/>
          </p:cNvSpPr>
          <p:nvPr/>
        </p:nvSpPr>
        <p:spPr>
          <a:xfrm>
            <a:off x="5066478" y="6088268"/>
            <a:ext cx="4408499" cy="429459"/>
          </a:xfrm>
          <a:prstGeom prst="rect">
            <a:avLst/>
          </a:prstGeom>
        </p:spPr>
        <p:txBody>
          <a:bodyPr vert="horz" lIns="74295" tIns="37148" rIns="74295" bIns="3714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ctr">
              <a:buNone/>
            </a:pPr>
            <a:r>
              <a:rPr lang="en-US" altLang="ja-JP" sz="1600" dirty="0">
                <a:latin typeface="メイリオ" panose="020B0604030504040204" pitchFamily="50" charset="-128"/>
                <a:ea typeface="メイリオ" panose="020B0604030504040204" pitchFamily="50" charset="-128"/>
              </a:rPr>
              <a:t>Fig.1.Periodic boundary condition(Cubic)</a:t>
            </a:r>
          </a:p>
        </p:txBody>
      </p:sp>
      <p:grpSp>
        <p:nvGrpSpPr>
          <p:cNvPr id="26" name="グループ化 25">
            <a:extLst>
              <a:ext uri="{FF2B5EF4-FFF2-40B4-BE49-F238E27FC236}">
                <a16:creationId xmlns:a16="http://schemas.microsoft.com/office/drawing/2014/main" id="{CE567BAE-3B07-4AD5-85AA-FE79B181712B}"/>
              </a:ext>
            </a:extLst>
          </p:cNvPr>
          <p:cNvGrpSpPr/>
          <p:nvPr/>
        </p:nvGrpSpPr>
        <p:grpSpPr>
          <a:xfrm>
            <a:off x="5610607" y="2445278"/>
            <a:ext cx="3301055" cy="3200303"/>
            <a:chOff x="397373" y="1905369"/>
            <a:chExt cx="3047128" cy="2954126"/>
          </a:xfrm>
        </p:grpSpPr>
        <p:pic>
          <p:nvPicPr>
            <p:cNvPr id="27" name="図 26">
              <a:extLst>
                <a:ext uri="{FF2B5EF4-FFF2-40B4-BE49-F238E27FC236}">
                  <a16:creationId xmlns:a16="http://schemas.microsoft.com/office/drawing/2014/main" id="{C425FCAD-BEA6-4BD7-858D-188CC9E7FB9E}"/>
                </a:ext>
              </a:extLst>
            </p:cNvPr>
            <p:cNvPicPr>
              <a:picLocks noChangeAspect="1"/>
            </p:cNvPicPr>
            <p:nvPr/>
          </p:nvPicPr>
          <p:blipFill>
            <a:blip r:embed="rId3"/>
            <a:stretch>
              <a:fillRect/>
            </a:stretch>
          </p:blipFill>
          <p:spPr>
            <a:xfrm>
              <a:off x="1418625" y="2885822"/>
              <a:ext cx="1022337" cy="992531"/>
            </a:xfrm>
            <a:prstGeom prst="rect">
              <a:avLst/>
            </a:prstGeom>
          </p:spPr>
        </p:pic>
        <p:pic>
          <p:nvPicPr>
            <p:cNvPr id="29" name="図 28">
              <a:extLst>
                <a:ext uri="{FF2B5EF4-FFF2-40B4-BE49-F238E27FC236}">
                  <a16:creationId xmlns:a16="http://schemas.microsoft.com/office/drawing/2014/main" id="{A9CE0748-DE9B-4CB9-A918-ABF424CF7626}"/>
                </a:ext>
              </a:extLst>
            </p:cNvPr>
            <p:cNvPicPr>
              <a:picLocks noChangeAspect="1"/>
            </p:cNvPicPr>
            <p:nvPr/>
          </p:nvPicPr>
          <p:blipFill>
            <a:blip r:embed="rId3"/>
            <a:stretch>
              <a:fillRect/>
            </a:stretch>
          </p:blipFill>
          <p:spPr>
            <a:xfrm>
              <a:off x="1418624" y="1905369"/>
              <a:ext cx="1022337" cy="992531"/>
            </a:xfrm>
            <a:prstGeom prst="rect">
              <a:avLst/>
            </a:prstGeom>
          </p:spPr>
        </p:pic>
        <p:pic>
          <p:nvPicPr>
            <p:cNvPr id="30" name="図 29">
              <a:extLst>
                <a:ext uri="{FF2B5EF4-FFF2-40B4-BE49-F238E27FC236}">
                  <a16:creationId xmlns:a16="http://schemas.microsoft.com/office/drawing/2014/main" id="{A64D2964-CCCE-47CD-9675-316B12C56FF3}"/>
                </a:ext>
              </a:extLst>
            </p:cNvPr>
            <p:cNvPicPr>
              <a:picLocks noChangeAspect="1"/>
            </p:cNvPicPr>
            <p:nvPr/>
          </p:nvPicPr>
          <p:blipFill>
            <a:blip r:embed="rId3"/>
            <a:stretch>
              <a:fillRect/>
            </a:stretch>
          </p:blipFill>
          <p:spPr>
            <a:xfrm>
              <a:off x="2422164" y="1911229"/>
              <a:ext cx="1022337" cy="992531"/>
            </a:xfrm>
            <a:prstGeom prst="rect">
              <a:avLst/>
            </a:prstGeom>
          </p:spPr>
        </p:pic>
        <p:pic>
          <p:nvPicPr>
            <p:cNvPr id="31" name="図 30">
              <a:extLst>
                <a:ext uri="{FF2B5EF4-FFF2-40B4-BE49-F238E27FC236}">
                  <a16:creationId xmlns:a16="http://schemas.microsoft.com/office/drawing/2014/main" id="{D4D2A165-24B5-4FC3-B775-3C091BF3F88E}"/>
                </a:ext>
              </a:extLst>
            </p:cNvPr>
            <p:cNvPicPr>
              <a:picLocks noChangeAspect="1"/>
            </p:cNvPicPr>
            <p:nvPr/>
          </p:nvPicPr>
          <p:blipFill>
            <a:blip r:embed="rId3"/>
            <a:stretch>
              <a:fillRect/>
            </a:stretch>
          </p:blipFill>
          <p:spPr>
            <a:xfrm>
              <a:off x="2420273" y="2886395"/>
              <a:ext cx="1022337" cy="992531"/>
            </a:xfrm>
            <a:prstGeom prst="rect">
              <a:avLst/>
            </a:prstGeom>
          </p:spPr>
        </p:pic>
        <p:pic>
          <p:nvPicPr>
            <p:cNvPr id="32" name="図 31">
              <a:extLst>
                <a:ext uri="{FF2B5EF4-FFF2-40B4-BE49-F238E27FC236}">
                  <a16:creationId xmlns:a16="http://schemas.microsoft.com/office/drawing/2014/main" id="{24281848-F196-47E9-BBE0-96F2E5DCAEDD}"/>
                </a:ext>
              </a:extLst>
            </p:cNvPr>
            <p:cNvPicPr>
              <a:picLocks noChangeAspect="1"/>
            </p:cNvPicPr>
            <p:nvPr/>
          </p:nvPicPr>
          <p:blipFill>
            <a:blip r:embed="rId3"/>
            <a:stretch>
              <a:fillRect/>
            </a:stretch>
          </p:blipFill>
          <p:spPr>
            <a:xfrm>
              <a:off x="1409366" y="3856147"/>
              <a:ext cx="1022337" cy="992531"/>
            </a:xfrm>
            <a:prstGeom prst="rect">
              <a:avLst/>
            </a:prstGeom>
          </p:spPr>
        </p:pic>
        <p:pic>
          <p:nvPicPr>
            <p:cNvPr id="33" name="図 32">
              <a:extLst>
                <a:ext uri="{FF2B5EF4-FFF2-40B4-BE49-F238E27FC236}">
                  <a16:creationId xmlns:a16="http://schemas.microsoft.com/office/drawing/2014/main" id="{DEC2F995-7DC2-475D-A58B-920E03BCEA42}"/>
                </a:ext>
              </a:extLst>
            </p:cNvPr>
            <p:cNvPicPr>
              <a:picLocks noChangeAspect="1"/>
            </p:cNvPicPr>
            <p:nvPr/>
          </p:nvPicPr>
          <p:blipFill>
            <a:blip r:embed="rId3"/>
            <a:stretch>
              <a:fillRect/>
            </a:stretch>
          </p:blipFill>
          <p:spPr>
            <a:xfrm>
              <a:off x="2420273" y="3866964"/>
              <a:ext cx="1022337" cy="992531"/>
            </a:xfrm>
            <a:prstGeom prst="rect">
              <a:avLst/>
            </a:prstGeom>
          </p:spPr>
        </p:pic>
        <p:pic>
          <p:nvPicPr>
            <p:cNvPr id="34" name="図 33">
              <a:extLst>
                <a:ext uri="{FF2B5EF4-FFF2-40B4-BE49-F238E27FC236}">
                  <a16:creationId xmlns:a16="http://schemas.microsoft.com/office/drawing/2014/main" id="{4475C73D-2C60-446A-9F3C-86970DA91330}"/>
                </a:ext>
              </a:extLst>
            </p:cNvPr>
            <p:cNvPicPr>
              <a:picLocks noChangeAspect="1"/>
            </p:cNvPicPr>
            <p:nvPr/>
          </p:nvPicPr>
          <p:blipFill>
            <a:blip r:embed="rId3"/>
            <a:stretch>
              <a:fillRect/>
            </a:stretch>
          </p:blipFill>
          <p:spPr>
            <a:xfrm>
              <a:off x="410049" y="1911229"/>
              <a:ext cx="1022337" cy="992531"/>
            </a:xfrm>
            <a:prstGeom prst="rect">
              <a:avLst/>
            </a:prstGeom>
          </p:spPr>
        </p:pic>
        <p:pic>
          <p:nvPicPr>
            <p:cNvPr id="35" name="図 34">
              <a:extLst>
                <a:ext uri="{FF2B5EF4-FFF2-40B4-BE49-F238E27FC236}">
                  <a16:creationId xmlns:a16="http://schemas.microsoft.com/office/drawing/2014/main" id="{905BB8A4-C28D-4AD1-9855-8B3633C0BB00}"/>
                </a:ext>
              </a:extLst>
            </p:cNvPr>
            <p:cNvPicPr>
              <a:picLocks noChangeAspect="1"/>
            </p:cNvPicPr>
            <p:nvPr/>
          </p:nvPicPr>
          <p:blipFill>
            <a:blip r:embed="rId3"/>
            <a:stretch>
              <a:fillRect/>
            </a:stretch>
          </p:blipFill>
          <p:spPr>
            <a:xfrm>
              <a:off x="407717" y="2885822"/>
              <a:ext cx="1022337" cy="992531"/>
            </a:xfrm>
            <a:prstGeom prst="rect">
              <a:avLst/>
            </a:prstGeom>
          </p:spPr>
        </p:pic>
        <p:pic>
          <p:nvPicPr>
            <p:cNvPr id="36" name="図 35">
              <a:extLst>
                <a:ext uri="{FF2B5EF4-FFF2-40B4-BE49-F238E27FC236}">
                  <a16:creationId xmlns:a16="http://schemas.microsoft.com/office/drawing/2014/main" id="{1B3F26B5-D8FB-4A75-998A-027013EA28EC}"/>
                </a:ext>
              </a:extLst>
            </p:cNvPr>
            <p:cNvPicPr>
              <a:picLocks noChangeAspect="1"/>
            </p:cNvPicPr>
            <p:nvPr/>
          </p:nvPicPr>
          <p:blipFill>
            <a:blip r:embed="rId3"/>
            <a:stretch>
              <a:fillRect/>
            </a:stretch>
          </p:blipFill>
          <p:spPr>
            <a:xfrm>
              <a:off x="397373" y="3856798"/>
              <a:ext cx="1022337" cy="992531"/>
            </a:xfrm>
            <a:prstGeom prst="rect">
              <a:avLst/>
            </a:prstGeom>
          </p:spPr>
        </p:pic>
      </p:grpSp>
      <p:sp>
        <p:nvSpPr>
          <p:cNvPr id="37" name="正方形/長方形 36">
            <a:extLst>
              <a:ext uri="{FF2B5EF4-FFF2-40B4-BE49-F238E27FC236}">
                <a16:creationId xmlns:a16="http://schemas.microsoft.com/office/drawing/2014/main" id="{DEB1FA2D-A1AD-4A47-9917-8F4C84769619}"/>
              </a:ext>
            </a:extLst>
          </p:cNvPr>
          <p:cNvSpPr/>
          <p:nvPr/>
        </p:nvSpPr>
        <p:spPr>
          <a:xfrm>
            <a:off x="6703917" y="3512269"/>
            <a:ext cx="1107532" cy="106302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950"/>
          </a:p>
        </p:txBody>
      </p:sp>
      <p:cxnSp>
        <p:nvCxnSpPr>
          <p:cNvPr id="38" name="直線矢印コネクタ 37">
            <a:extLst>
              <a:ext uri="{FF2B5EF4-FFF2-40B4-BE49-F238E27FC236}">
                <a16:creationId xmlns:a16="http://schemas.microsoft.com/office/drawing/2014/main" id="{42B7C0A8-6707-4D5B-94B5-022A36332097}"/>
              </a:ext>
            </a:extLst>
          </p:cNvPr>
          <p:cNvCxnSpPr/>
          <p:nvPr/>
        </p:nvCxnSpPr>
        <p:spPr>
          <a:xfrm flipH="1">
            <a:off x="6397732" y="3947545"/>
            <a:ext cx="742950"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2CCFBF8C-B69C-458A-966C-8FF00B011A30}"/>
              </a:ext>
            </a:extLst>
          </p:cNvPr>
          <p:cNvCxnSpPr/>
          <p:nvPr/>
        </p:nvCxnSpPr>
        <p:spPr>
          <a:xfrm flipH="1">
            <a:off x="7453019" y="3947545"/>
            <a:ext cx="742950" cy="0"/>
          </a:xfrm>
          <a:prstGeom prst="straightConnector1">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8C29FE55-604E-4503-B280-EBB08B17A5E2}"/>
                  </a:ext>
                </a:extLst>
              </p:cNvPr>
              <p:cNvSpPr/>
              <p:nvPr/>
            </p:nvSpPr>
            <p:spPr>
              <a:xfrm>
                <a:off x="390088" y="2323950"/>
                <a:ext cx="4693199" cy="2993448"/>
              </a:xfrm>
              <a:prstGeom prst="rect">
                <a:avLst/>
              </a:prstGeom>
            </p:spPr>
            <p:txBody>
              <a:bodyPr wrap="square">
                <a:spAutoFit/>
              </a:bodyPr>
              <a:lstStyle/>
              <a:p>
                <a:r>
                  <a:rPr lang="en-US" altLang="ja-JP" sz="1600" b="1" kern="100" dirty="0">
                    <a:latin typeface="Cambria Math" panose="02040503050406030204" pitchFamily="18" charset="0"/>
                    <a:ea typeface="Cambria Math" panose="02040503050406030204" pitchFamily="18" charset="0"/>
                    <a:cs typeface="Times New Roman" panose="02020603050405020304" pitchFamily="18" charset="0"/>
                  </a:rPr>
                  <a:t>CHARMM</a:t>
                </a:r>
                <a:r>
                  <a:rPr lang="ja-JP" altLang="en-US" sz="1600" b="1" kern="100" dirty="0">
                    <a:latin typeface="Cambria Math" panose="02040503050406030204" pitchFamily="18" charset="0"/>
                    <a:ea typeface="Cambria Math" panose="02040503050406030204" pitchFamily="18" charset="0"/>
                    <a:cs typeface="Times New Roman" panose="02020603050405020304" pitchFamily="18" charset="0"/>
                  </a:rPr>
                  <a:t>力場</a:t>
                </a:r>
                <a:endParaRPr lang="en-US" altLang="ja-JP" sz="1600" b="1" kern="100" dirty="0">
                  <a:latin typeface="Cambria Math" panose="02040503050406030204" pitchFamily="18" charset="0"/>
                  <a:ea typeface="Cambria Math" panose="02040503050406030204" pitchFamily="18" charset="0"/>
                  <a:cs typeface="Times New Roman" panose="02020603050405020304" pitchFamily="18" charset="0"/>
                </a:endParaRPr>
              </a:p>
              <a:p>
                <a:pPr marL="171450" indent="-171450">
                  <a:buFont typeface="Arial" panose="020B0604020202020204" pitchFamily="34" charset="0"/>
                  <a:buChar char="•"/>
                </a:pPr>
                <a14:m>
                  <m:oMath xmlns:m="http://schemas.openxmlformats.org/officeDocument/2006/math">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𝐶𝐻𝐴𝑅𝑀𝑀</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𝑏𝑜𝑛𝑑𝑠</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𝑎𝑛𝑔𝑙𝑒𝑠</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𝑈𝑟𝑒𝑦</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𝐵𝑟𝑎𝑑𝑙𝑦</m:t>
                        </m:r>
                      </m:sub>
                    </m:sSub>
                  </m:oMath>
                </a14:m>
                <a:endParaRPr lang="en-US" altLang="ja-JP" sz="1600" i="1" kern="100" dirty="0">
                  <a:latin typeface="Cambria Math" panose="02040503050406030204" pitchFamily="18" charset="0"/>
                  <a:ea typeface="ＭＳ 明朝" panose="02020609040205080304" pitchFamily="17" charset="-128"/>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b="0" i="1" kern="10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𝑑𝑖h𝑒𝑑𝑟𝑎𝑙𝑠</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𝑖𝑚𝑝𝑟𝑜𝑝𝑒𝑟</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 </m:t>
                      </m:r>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𝑛𝑜𝑛</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𝑏𝑜𝑛𝑑</m:t>
                          </m:r>
                        </m:sub>
                      </m:sSub>
                    </m:oMath>
                  </m:oMathPara>
                </a14:m>
                <a:endParaRPr lang="en-US" altLang="ja-JP" sz="1600" kern="100" dirty="0">
                  <a:effectLst/>
                  <a:latin typeface="游明朝" panose="02020400000000000000" pitchFamily="18" charset="-128"/>
                  <a:ea typeface="游明朝" panose="02020400000000000000" pitchFamily="18" charset="-128"/>
                  <a:cs typeface="Times New Roman" panose="02020603050405020304" pitchFamily="18" charset="0"/>
                </a:endParaRPr>
              </a:p>
              <a:p>
                <a:endParaRPr lang="ja-JP" altLang="ja-JP" sz="16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171450" indent="-171450">
                  <a:buFont typeface="Arial" panose="020B0604020202020204" pitchFamily="34" charset="0"/>
                  <a:buChar char="•"/>
                </a:pPr>
                <a14:m>
                  <m:oMath xmlns:m="http://schemas.openxmlformats.org/officeDocument/2006/math">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𝑏𝑜𝑛𝑑𝑠</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nary>
                      <m:naryPr>
                        <m:chr m:val="∑"/>
                        <m:supHide m:val="on"/>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𝑏𝑜𝑛𝑑𝑠</m:t>
                        </m:r>
                      </m:sub>
                      <m:sup/>
                      <m:e>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𝐾</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𝑏</m:t>
                            </m:r>
                          </m:sub>
                        </m:sSub>
                        <m:sSup>
                          <m:sSup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𝑥</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𝑥</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0</m:t>
                                    </m:r>
                                  </m:sub>
                                </m:sSub>
                              </m:e>
                            </m:d>
                          </m:e>
                          <m:sup>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2</m:t>
                            </m:r>
                          </m:sup>
                        </m:sSup>
                      </m:e>
                    </m:nary>
                  </m:oMath>
                </a14:m>
                <a:endParaRPr lang="ja-JP" altLang="ja-JP" sz="16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171450" indent="-171450">
                  <a:buFont typeface="Arial" panose="020B0604020202020204" pitchFamily="34" charset="0"/>
                  <a:buChar char="•"/>
                </a:pPr>
                <a14:m>
                  <m:oMath xmlns:m="http://schemas.openxmlformats.org/officeDocument/2006/math">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𝑎𝑛𝑔𝑙𝑒𝑠</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nary>
                      <m:naryPr>
                        <m:chr m:val="∑"/>
                        <m:supHide m:val="on"/>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𝑎𝑛𝑔𝑙𝑒𝑠</m:t>
                        </m:r>
                      </m:sub>
                      <m:sup/>
                      <m:e>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𝐾</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𝜃</m:t>
                            </m:r>
                          </m:sub>
                        </m:sSub>
                        <m:d>
                          <m:d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𝜃</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 </m:t>
                            </m:r>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𝜃</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0</m:t>
                                </m:r>
                              </m:sub>
                            </m:sSub>
                          </m:e>
                        </m:d>
                      </m:e>
                    </m:nary>
                  </m:oMath>
                </a14:m>
                <a:endParaRPr lang="ja-JP" altLang="ja-JP" sz="16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171450" indent="-171450">
                  <a:buFont typeface="Arial" panose="020B0604020202020204" pitchFamily="34" charset="0"/>
                  <a:buChar char="•"/>
                </a:pPr>
                <a14:m>
                  <m:oMath xmlns:m="http://schemas.openxmlformats.org/officeDocument/2006/math">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𝑈𝑟𝑒𝑦</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𝐵𝑟𝑎𝑑𝑙𝑦</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nary>
                      <m:naryPr>
                        <m:chr m:val="∑"/>
                        <m:supHide m:val="on"/>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𝑈𝑟𝑒𝑦</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𝐵𝑟𝑎𝑑𝑙𝑦</m:t>
                        </m:r>
                      </m:sub>
                      <m:sup/>
                      <m:e>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𝐾</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𝑈𝑟𝑒𝑦</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𝐵𝑟𝑎𝑑𝑙𝑦</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𝑠</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 − </m:t>
                        </m:r>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𝑠</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0</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e>
                    </m:nary>
                  </m:oMath>
                </a14:m>
                <a:endParaRPr lang="ja-JP" altLang="ja-JP" sz="16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171450" indent="-171450">
                  <a:buFont typeface="Arial" panose="020B0604020202020204" pitchFamily="34" charset="0"/>
                  <a:buChar char="•"/>
                </a:pPr>
                <a14:m>
                  <m:oMath xmlns:m="http://schemas.openxmlformats.org/officeDocument/2006/math">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𝐸</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𝑑</m:t>
                        </m:r>
                        <m:r>
                          <a:rPr lang="en-US" altLang="ja-JP" sz="1600" b="0" i="1" kern="100" smtClean="0">
                            <a:latin typeface="Cambria Math" panose="02040503050406030204" pitchFamily="18" charset="0"/>
                            <a:ea typeface="ＭＳ 明朝" panose="02020609040205080304" pitchFamily="17" charset="-128"/>
                            <a:cs typeface="Times New Roman" panose="02020603050405020304" pitchFamily="18" charset="0"/>
                          </a:rPr>
                          <m:t>𝑖h</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𝑒𝑑𝑟𝑎𝑙𝑠</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 </m:t>
                    </m:r>
                    <m:nary>
                      <m:naryPr>
                        <m:chr m:val="∑"/>
                        <m:supHide m:val="on"/>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𝑑h𝑖𝑒𝑑𝑟𝑎𝑙𝑠</m:t>
                        </m:r>
                      </m:sub>
                      <m:sup/>
                      <m:e>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𝐾</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𝜒</m:t>
                            </m:r>
                          </m:sub>
                        </m:s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(1+</m:t>
                        </m:r>
                        <m:func>
                          <m:func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cos</m:t>
                            </m:r>
                          </m:fName>
                          <m:e>
                            <m:d>
                              <m:d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𝑛</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𝜒</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 </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𝛿</m:t>
                                </m:r>
                              </m:e>
                            </m:d>
                          </m:e>
                        </m:func>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e>
                    </m:nary>
                  </m:oMath>
                </a14:m>
                <a:endParaRPr lang="ja-JP" altLang="ja-JP" sz="1600" kern="100" dirty="0">
                  <a:effectLst/>
                  <a:latin typeface="游明朝" panose="02020400000000000000" pitchFamily="18" charset="-128"/>
                  <a:ea typeface="游明朝" panose="02020400000000000000" pitchFamily="18" charset="-128"/>
                  <a:cs typeface="Times New Roman" panose="02020603050405020304" pitchFamily="18" charset="0"/>
                </a:endParaRPr>
              </a:p>
              <a:p>
                <a:pPr marL="171450" indent="-171450">
                  <a:buFont typeface="Arial" panose="020B0604020202020204" pitchFamily="34" charset="0"/>
                  <a:buChar char="•"/>
                </a:pPr>
                <a14:m>
                  <m:oMath xmlns:m="http://schemas.openxmlformats.org/officeDocument/2006/math">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E</m:t>
                        </m:r>
                      </m:e>
                      <m:sub>
                        <m:r>
                          <m:rPr>
                            <m:sty m:val="p"/>
                          </m:rP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non</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r>
                          <m:rPr>
                            <m:sty m:val="p"/>
                          </m:rP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bond</m:t>
                        </m:r>
                      </m:sub>
                    </m:sSub>
                    <m: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 =</m:t>
                    </m:r>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 </m:t>
                    </m:r>
                    <m: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4</m:t>
                    </m:r>
                    <m:r>
                      <m:rPr>
                        <m:sty m:val="p"/>
                      </m:rP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ε</m:t>
                    </m:r>
                    <m:d>
                      <m:dPr>
                        <m:begChr m:val="{"/>
                        <m:endChr m:val="}"/>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σ</m:t>
                                    </m:r>
                                  </m:num>
                                  <m:den>
                                    <m:sSub>
                                      <m:sSubPr>
                                        <m:ctrlPr>
                                          <a:rPr lang="ja-JP" altLang="ja-JP" sz="1600" b="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b="1" i="1" kern="100">
                                            <a:latin typeface="Cambria Math" panose="02040503050406030204" pitchFamily="18" charset="0"/>
                                            <a:ea typeface="ＭＳ 明朝" panose="02020609040205080304" pitchFamily="17" charset="-128"/>
                                            <a:cs typeface="Times New Roman" panose="02020603050405020304" pitchFamily="18" charset="0"/>
                                          </a:rPr>
                                          <m:t>𝒓</m:t>
                                        </m:r>
                                      </m:e>
                                      <m:sub>
                                        <m:r>
                                          <a:rPr lang="en-US" altLang="ja-JP" sz="1600" b="1" i="1" kern="100">
                                            <a:latin typeface="Cambria Math" panose="02040503050406030204" pitchFamily="18" charset="0"/>
                                            <a:ea typeface="ＭＳ 明朝" panose="02020609040205080304" pitchFamily="17" charset="-128"/>
                                            <a:cs typeface="Times New Roman" panose="02020603050405020304" pitchFamily="18" charset="0"/>
                                          </a:rPr>
                                          <m:t>𝒊𝒋</m:t>
                                        </m:r>
                                      </m:sub>
                                    </m:sSub>
                                  </m:den>
                                </m:f>
                              </m:e>
                            </m:d>
                          </m:e>
                          <m:sup>
                            <m: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12</m:t>
                            </m:r>
                          </m:sup>
                        </m:sSup>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m:t>
                        </m:r>
                        <m: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 </m:t>
                        </m:r>
                        <m:sSup>
                          <m:sSup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σ</m:t>
                                    </m:r>
                                  </m:num>
                                  <m:den>
                                    <m:sSub>
                                      <m:sSubPr>
                                        <m:ctrlPr>
                                          <a:rPr lang="ja-JP" altLang="ja-JP" sz="1600" b="1"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b="1" i="1" kern="100">
                                            <a:latin typeface="Cambria Math" panose="02040503050406030204" pitchFamily="18" charset="0"/>
                                            <a:ea typeface="ＭＳ 明朝" panose="02020609040205080304" pitchFamily="17" charset="-128"/>
                                            <a:cs typeface="Times New Roman" panose="02020603050405020304" pitchFamily="18" charset="0"/>
                                          </a:rPr>
                                          <m:t>𝒓</m:t>
                                        </m:r>
                                      </m:e>
                                      <m:sub>
                                        <m:r>
                                          <a:rPr lang="en-US" altLang="ja-JP" sz="1600" b="1" i="1" kern="100">
                                            <a:latin typeface="Cambria Math" panose="02040503050406030204" pitchFamily="18" charset="0"/>
                                            <a:ea typeface="ＭＳ 明朝" panose="02020609040205080304" pitchFamily="17" charset="-128"/>
                                            <a:cs typeface="Times New Roman" panose="02020603050405020304" pitchFamily="18" charset="0"/>
                                          </a:rPr>
                                          <m:t>𝒊𝒋</m:t>
                                        </m:r>
                                      </m:sub>
                                    </m:sSub>
                                  </m:den>
                                </m:f>
                              </m:e>
                            </m:d>
                          </m:e>
                          <m:sup>
                            <m:r>
                              <a:rPr lang="en-US" altLang="ja-JP" sz="1600" kern="100">
                                <a:latin typeface="Cambria Math" panose="02040503050406030204" pitchFamily="18" charset="0"/>
                                <a:ea typeface="ＭＳ 明朝" panose="02020609040205080304" pitchFamily="17" charset="-128"/>
                                <a:cs typeface="Times New Roman" panose="02020603050405020304" pitchFamily="18" charset="0"/>
                              </a:rPr>
                              <m:t>6</m:t>
                            </m:r>
                          </m:sup>
                        </m:sSup>
                      </m:e>
                    </m:d>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 </m:t>
                    </m:r>
                    <m:nary>
                      <m:naryPr>
                        <m:chr m:val="∑"/>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𝑖</m:t>
                        </m:r>
                      </m:sub>
                      <m:sup>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𝑁</m:t>
                        </m:r>
                      </m:sup>
                      <m:e>
                        <m:nary>
                          <m:naryPr>
                            <m:chr m:val="∑"/>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𝑗</m:t>
                            </m:r>
                          </m:sub>
                          <m:sup>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𝑁</m:t>
                            </m:r>
                          </m:sup>
                          <m:e>
                            <m:f>
                              <m:f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𝑞</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𝑖</m:t>
                                    </m:r>
                                  </m:sub>
                                </m:sSub>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𝑞</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𝑗</m:t>
                                    </m:r>
                                  </m:sub>
                                </m:sSub>
                              </m:num>
                              <m:den>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4</m:t>
                                </m:r>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𝜀</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0</m:t>
                                    </m:r>
                                  </m:sub>
                                </m:sSub>
                                <m:sSub>
                                  <m:sSubPr>
                                    <m:ctrlPr>
                                      <a:rPr lang="ja-JP" altLang="ja-JP"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𝑟</m:t>
                                    </m:r>
                                  </m:e>
                                  <m:sub>
                                    <m:r>
                                      <a:rPr lang="en-US" altLang="ja-JP" sz="1600" i="1" kern="100">
                                        <a:latin typeface="Cambria Math" panose="02040503050406030204" pitchFamily="18" charset="0"/>
                                        <a:ea typeface="ＭＳ 明朝" panose="02020609040205080304" pitchFamily="17" charset="-128"/>
                                        <a:cs typeface="Times New Roman" panose="02020603050405020304" pitchFamily="18" charset="0"/>
                                      </a:rPr>
                                      <m:t>𝑖𝑗</m:t>
                                    </m:r>
                                  </m:sub>
                                </m:sSub>
                              </m:den>
                            </m:f>
                          </m:e>
                        </m:nary>
                      </m:e>
                    </m:nary>
                  </m:oMath>
                </a14:m>
                <a:endParaRPr lang="ja-JP" altLang="ja-JP" sz="1600"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mc:Choice>
        <mc:Fallback xmlns="">
          <p:sp>
            <p:nvSpPr>
              <p:cNvPr id="4" name="正方形/長方形 3">
                <a:extLst>
                  <a:ext uri="{FF2B5EF4-FFF2-40B4-BE49-F238E27FC236}">
                    <a16:creationId xmlns:a16="http://schemas.microsoft.com/office/drawing/2014/main" id="{8C29FE55-604E-4503-B280-EBB08B17A5E2}"/>
                  </a:ext>
                </a:extLst>
              </p:cNvPr>
              <p:cNvSpPr>
                <a:spLocks noRot="1" noChangeAspect="1" noMove="1" noResize="1" noEditPoints="1" noAdjustHandles="1" noChangeArrowheads="1" noChangeShapeType="1" noTextEdit="1"/>
              </p:cNvSpPr>
              <p:nvPr/>
            </p:nvSpPr>
            <p:spPr>
              <a:xfrm>
                <a:off x="390088" y="2323950"/>
                <a:ext cx="4693199" cy="2993448"/>
              </a:xfrm>
              <a:prstGeom prst="rect">
                <a:avLst/>
              </a:prstGeom>
              <a:blipFill>
                <a:blip r:embed="rId4"/>
                <a:stretch>
                  <a:fillRect l="-2338" t="-81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97812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9C2FA8-7B53-4701-A6E4-087AFB35195A}"/>
              </a:ext>
            </a:extLst>
          </p:cNvPr>
          <p:cNvSpPr>
            <a:spLocks noGrp="1"/>
          </p:cNvSpPr>
          <p:nvPr>
            <p:ph type="title"/>
          </p:nvPr>
        </p:nvSpPr>
        <p:spPr>
          <a:xfrm>
            <a:off x="681038" y="280061"/>
            <a:ext cx="8543925" cy="702493"/>
          </a:xfrm>
        </p:spPr>
        <p:txBody>
          <a:bodyPr>
            <a:normAutofit/>
          </a:bodyPr>
          <a:lstStyle/>
          <a:p>
            <a:r>
              <a:rPr lang="ja-JP" altLang="en-US" sz="3467" dirty="0"/>
              <a:t>背景１　</a:t>
            </a:r>
            <a:endParaRPr lang="ja-JP" altLang="en-US" sz="3200" b="1"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FC18EDC7-B9B6-45DE-9A87-18ACF837E11C}"/>
              </a:ext>
            </a:extLst>
          </p:cNvPr>
          <p:cNvSpPr txBox="1"/>
          <p:nvPr/>
        </p:nvSpPr>
        <p:spPr>
          <a:xfrm>
            <a:off x="363256" y="5588713"/>
            <a:ext cx="9251754" cy="954107"/>
          </a:xfrm>
          <a:prstGeom prst="rect">
            <a:avLst/>
          </a:prstGeom>
          <a:noFill/>
        </p:spPr>
        <p:txBody>
          <a:bodyPr wrap="square" rtlCol="0">
            <a:spAutoFit/>
          </a:bodyPr>
          <a:lstStyle/>
          <a:p>
            <a:pPr algn="ctr"/>
            <a:r>
              <a:rPr kumimoji="1" lang="ja-JP" altLang="en-US" sz="2800" b="1" dirty="0">
                <a:latin typeface="メイリオ" panose="020B0604030504040204" pitchFamily="50" charset="-128"/>
                <a:ea typeface="メイリオ" panose="020B0604030504040204" pitchFamily="50" charset="-128"/>
              </a:rPr>
              <a:t>水素結合の付け替え速度（レート）が</a:t>
            </a:r>
            <a:endParaRPr kumimoji="1" lang="en-US" altLang="ja-JP" sz="2800" b="1" dirty="0">
              <a:latin typeface="メイリオ" panose="020B0604030504040204" pitchFamily="50" charset="-128"/>
              <a:ea typeface="メイリオ" panose="020B0604030504040204" pitchFamily="50" charset="-128"/>
            </a:endParaRPr>
          </a:p>
          <a:p>
            <a:pPr algn="ctr"/>
            <a:r>
              <a:rPr kumimoji="1" lang="ja-JP" altLang="en-US" sz="2800" b="1" dirty="0">
                <a:latin typeface="メイリオ" panose="020B0604030504040204" pitchFamily="50" charset="-128"/>
                <a:ea typeface="メイリオ" panose="020B0604030504040204" pitchFamily="50" charset="-128"/>
              </a:rPr>
              <a:t>支配的な分子の動的挙動</a:t>
            </a:r>
          </a:p>
        </p:txBody>
      </p:sp>
      <p:sp>
        <p:nvSpPr>
          <p:cNvPr id="12" name="テキスト ボックス 11">
            <a:extLst>
              <a:ext uri="{FF2B5EF4-FFF2-40B4-BE49-F238E27FC236}">
                <a16:creationId xmlns:a16="http://schemas.microsoft.com/office/drawing/2014/main" id="{159BDC84-509C-4EDB-9AA3-7619F67E8C58}"/>
              </a:ext>
            </a:extLst>
          </p:cNvPr>
          <p:cNvSpPr txBox="1"/>
          <p:nvPr/>
        </p:nvSpPr>
        <p:spPr>
          <a:xfrm>
            <a:off x="697430" y="4926115"/>
            <a:ext cx="3323203" cy="369332"/>
          </a:xfrm>
          <a:prstGeom prst="rect">
            <a:avLst/>
          </a:prstGeom>
          <a:noFill/>
        </p:spPr>
        <p:txBody>
          <a:bodyPr wrap="square" rtlCol="0">
            <a:spAutoFit/>
          </a:bodyPr>
          <a:lstStyle/>
          <a:p>
            <a:pPr algn="ctr"/>
            <a:r>
              <a:rPr kumimoji="1" lang="en-US" altLang="ja-JP" b="1" dirty="0">
                <a:latin typeface="メイリオ" panose="020B0604030504040204" pitchFamily="50" charset="-128"/>
                <a:ea typeface="メイリオ" panose="020B0604030504040204" pitchFamily="50" charset="-128"/>
              </a:rPr>
              <a:t>Water</a:t>
            </a:r>
            <a:endParaRPr kumimoji="1" lang="ja-JP" altLang="en-US" b="1" dirty="0">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354BA0D5-6C35-4E6B-B5D2-A88C4AD1AD03}"/>
              </a:ext>
            </a:extLst>
          </p:cNvPr>
          <p:cNvSpPr txBox="1"/>
          <p:nvPr/>
        </p:nvSpPr>
        <p:spPr>
          <a:xfrm>
            <a:off x="5212414" y="4993736"/>
            <a:ext cx="3323203" cy="369332"/>
          </a:xfrm>
          <a:prstGeom prst="rect">
            <a:avLst/>
          </a:prstGeom>
          <a:noFill/>
        </p:spPr>
        <p:txBody>
          <a:bodyPr wrap="square" rtlCol="0">
            <a:spAutoFit/>
          </a:bodyPr>
          <a:lstStyle/>
          <a:p>
            <a:pPr algn="ctr"/>
            <a:r>
              <a:rPr kumimoji="1" lang="en-US" altLang="ja-JP" b="1" dirty="0">
                <a:latin typeface="メイリオ" panose="020B0604030504040204" pitchFamily="50" charset="-128"/>
                <a:ea typeface="メイリオ" panose="020B0604030504040204" pitchFamily="50" charset="-128"/>
              </a:rPr>
              <a:t>Ethanol(</a:t>
            </a:r>
            <a:r>
              <a:rPr kumimoji="1" lang="en-US" altLang="ja-JP" b="1" dirty="0" err="1">
                <a:latin typeface="メイリオ" panose="020B0604030504040204" pitchFamily="50" charset="-128"/>
                <a:ea typeface="メイリオ" panose="020B0604030504040204" pitchFamily="50" charset="-128"/>
              </a:rPr>
              <a:t>aq</a:t>
            </a:r>
            <a:r>
              <a:rPr kumimoji="1" lang="en-US" altLang="ja-JP" b="1" dirty="0">
                <a:latin typeface="メイリオ" panose="020B0604030504040204" pitchFamily="50" charset="-128"/>
                <a:ea typeface="メイリオ" panose="020B0604030504040204" pitchFamily="50" charset="-128"/>
              </a:rPr>
              <a:t>)</a:t>
            </a:r>
            <a:endParaRPr kumimoji="1" lang="ja-JP" altLang="en-US" b="1"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4" name="正方形/長方形 3">
                <a:extLst>
                  <a:ext uri="{FF2B5EF4-FFF2-40B4-BE49-F238E27FC236}">
                    <a16:creationId xmlns:a16="http://schemas.microsoft.com/office/drawing/2014/main" id="{A0D186E8-A039-414A-BB75-6857FB981C16}"/>
                  </a:ext>
                </a:extLst>
              </p:cNvPr>
              <p:cNvSpPr/>
              <p:nvPr/>
            </p:nvSpPr>
            <p:spPr>
              <a:xfrm>
                <a:off x="5677522" y="401113"/>
                <a:ext cx="3937488" cy="1162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ja-JP" sz="2400" i="1">
                          <a:latin typeface="Cambria Math"/>
                        </a:rPr>
                        <m:t>4</m:t>
                      </m:r>
                      <m:sSub>
                        <m:sSubPr>
                          <m:ctrlPr>
                            <a:rPr kumimoji="1" lang="en-US" altLang="ja-JP" sz="2400" i="1">
                              <a:latin typeface="Cambria Math" panose="02040503050406030204" pitchFamily="18" charset="0"/>
                            </a:rPr>
                          </m:ctrlPr>
                        </m:sSubPr>
                        <m:e>
                          <m:r>
                            <a:rPr kumimoji="1" lang="en-US" altLang="ja-JP" sz="2400" i="1">
                              <a:latin typeface="Cambria Math"/>
                            </a:rPr>
                            <m:t>𝐷</m:t>
                          </m:r>
                        </m:e>
                        <m:sub>
                          <m:r>
                            <a:rPr kumimoji="1" lang="en-US" altLang="ja-JP" sz="2400" i="1">
                              <a:latin typeface="Cambria Math"/>
                            </a:rPr>
                            <m:t>𝑟𝑜𝑡</m:t>
                          </m:r>
                        </m:sub>
                      </m:sSub>
                      <m:r>
                        <a:rPr kumimoji="1" lang="en-US" altLang="ja-JP" sz="2400" i="1">
                          <a:latin typeface="Cambria Math"/>
                        </a:rPr>
                        <m:t>=</m:t>
                      </m:r>
                      <m:f>
                        <m:fPr>
                          <m:ctrlPr>
                            <a:rPr kumimoji="1" lang="en-US" altLang="ja-JP" sz="2400" i="1">
                              <a:latin typeface="Cambria Math" panose="02040503050406030204" pitchFamily="18" charset="0"/>
                            </a:rPr>
                          </m:ctrlPr>
                        </m:fPr>
                        <m:num>
                          <m:r>
                            <a:rPr kumimoji="1" lang="en-US" altLang="ja-JP" sz="2400" i="1">
                              <a:latin typeface="Cambria Math"/>
                            </a:rPr>
                            <m:t>𝑑</m:t>
                          </m:r>
                        </m:num>
                        <m:den>
                          <m:r>
                            <a:rPr kumimoji="1" lang="en-US" altLang="ja-JP" sz="2400" i="1">
                              <a:latin typeface="Cambria Math"/>
                            </a:rPr>
                            <m:t>𝑑𝑡</m:t>
                          </m:r>
                        </m:den>
                      </m:f>
                      <m:d>
                        <m:dPr>
                          <m:begChr m:val="⟨"/>
                          <m:endChr m:val="⟩"/>
                          <m:ctrlPr>
                            <a:rPr kumimoji="1" lang="en-US" altLang="ja-JP" sz="2400" i="1">
                              <a:latin typeface="Cambria Math" panose="02040503050406030204" pitchFamily="18" charset="0"/>
                            </a:rPr>
                          </m:ctrlPr>
                        </m:dPr>
                        <m:e>
                          <m:sSup>
                            <m:sSupPr>
                              <m:ctrlPr>
                                <a:rPr lang="en-US" altLang="ja-JP" sz="2400" i="1">
                                  <a:latin typeface="Cambria Math" panose="02040503050406030204" pitchFamily="18" charset="0"/>
                                </a:rPr>
                              </m:ctrlPr>
                            </m:sSupPr>
                            <m:e>
                              <m:d>
                                <m:dPr>
                                  <m:begChr m:val="|"/>
                                  <m:endChr m:val="|"/>
                                  <m:ctrlPr>
                                    <a:rPr lang="en-US" altLang="ja-JP" sz="2400" i="1">
                                      <a:latin typeface="Cambria Math" panose="02040503050406030204" pitchFamily="18" charset="0"/>
                                    </a:rPr>
                                  </m:ctrlPr>
                                </m:dPr>
                                <m:e>
                                  <m:r>
                                    <a:rPr lang="ja-JP" altLang="en-US" sz="2400" i="1">
                                      <a:latin typeface="Cambria Math"/>
                                    </a:rPr>
                                    <m:t>𝜃</m:t>
                                  </m:r>
                                  <m:d>
                                    <m:dPr>
                                      <m:ctrlPr>
                                        <a:rPr lang="en-US" altLang="ja-JP" sz="2400" i="1">
                                          <a:latin typeface="Cambria Math" panose="02040503050406030204" pitchFamily="18" charset="0"/>
                                        </a:rPr>
                                      </m:ctrlPr>
                                    </m:dPr>
                                    <m:e>
                                      <m:r>
                                        <a:rPr lang="en-US" altLang="ja-JP" sz="2400" i="1">
                                          <a:latin typeface="Cambria Math"/>
                                        </a:rPr>
                                        <m:t>𝑡</m:t>
                                      </m:r>
                                    </m:e>
                                  </m:d>
                                  <m:r>
                                    <a:rPr lang="en-US" altLang="ja-JP" sz="2400" i="1">
                                      <a:latin typeface="Cambria Math"/>
                                    </a:rPr>
                                    <m:t>−</m:t>
                                  </m:r>
                                  <m:r>
                                    <a:rPr lang="ja-JP" altLang="en-US" sz="2400" i="1">
                                      <a:latin typeface="Cambria Math"/>
                                    </a:rPr>
                                    <m:t>𝜃</m:t>
                                  </m:r>
                                  <m:r>
                                    <a:rPr lang="en-US" altLang="ja-JP" sz="2400" i="1">
                                      <a:latin typeface="Cambria Math"/>
                                    </a:rPr>
                                    <m:t>(</m:t>
                                  </m:r>
                                  <m:sSub>
                                    <m:sSubPr>
                                      <m:ctrlPr>
                                        <a:rPr lang="en-US" altLang="ja-JP" sz="2400" i="1">
                                          <a:latin typeface="Cambria Math" panose="02040503050406030204" pitchFamily="18" charset="0"/>
                                        </a:rPr>
                                      </m:ctrlPr>
                                    </m:sSubPr>
                                    <m:e>
                                      <m:r>
                                        <a:rPr lang="en-US" altLang="ja-JP" sz="2400" i="1">
                                          <a:latin typeface="Cambria Math"/>
                                        </a:rPr>
                                        <m:t>𝑡</m:t>
                                      </m:r>
                                    </m:e>
                                    <m:sub>
                                      <m:r>
                                        <a:rPr lang="en-US" altLang="ja-JP" sz="2400" i="1">
                                          <a:latin typeface="Cambria Math"/>
                                        </a:rPr>
                                        <m:t>0</m:t>
                                      </m:r>
                                    </m:sub>
                                  </m:sSub>
                                  <m:r>
                                    <a:rPr lang="en-US" altLang="ja-JP" sz="2400" i="1">
                                      <a:latin typeface="Cambria Math"/>
                                    </a:rPr>
                                    <m:t>)</m:t>
                                  </m:r>
                                </m:e>
                              </m:d>
                            </m:e>
                            <m:sup>
                              <m:r>
                                <a:rPr lang="en-US" altLang="ja-JP" sz="2400" i="1">
                                  <a:latin typeface="Cambria Math"/>
                                </a:rPr>
                                <m:t>2</m:t>
                              </m:r>
                            </m:sup>
                          </m:sSup>
                        </m:e>
                      </m:d>
                    </m:oMath>
                  </m:oMathPara>
                </a14:m>
                <a:endParaRPr lang="en-US" altLang="ja-JP" sz="2400" dirty="0"/>
              </a:p>
              <a:p>
                <a:pPr algn="r"/>
                <a:r>
                  <a:rPr lang="ja-JP" altLang="en-US" sz="2400" dirty="0"/>
                  <a:t>回転拡散係数</a:t>
                </a:r>
                <a14:m>
                  <m:oMath xmlns:m="http://schemas.openxmlformats.org/officeDocument/2006/math">
                    <m:sSub>
                      <m:sSubPr>
                        <m:ctrlPr>
                          <a:rPr lang="en-US" altLang="ja-JP" sz="2400" b="0" i="1" smtClean="0">
                            <a:latin typeface="Cambria Math" panose="02040503050406030204" pitchFamily="18" charset="0"/>
                          </a:rPr>
                        </m:ctrlPr>
                      </m:sSubPr>
                      <m:e>
                        <m:r>
                          <a:rPr lang="en-US" altLang="ja-JP" sz="2400" b="0" i="1" smtClean="0">
                            <a:latin typeface="Cambria Math" panose="02040503050406030204" pitchFamily="18" charset="0"/>
                          </a:rPr>
                          <m:t>𝐷</m:t>
                        </m:r>
                      </m:e>
                      <m:sub>
                        <m:r>
                          <a:rPr lang="en-US" altLang="ja-JP" sz="2400" b="0" i="1" smtClean="0">
                            <a:latin typeface="Cambria Math" panose="02040503050406030204" pitchFamily="18" charset="0"/>
                          </a:rPr>
                          <m:t>𝑟𝑜𝑡</m:t>
                        </m:r>
                      </m:sub>
                    </m:sSub>
                  </m:oMath>
                </a14:m>
                <a:endParaRPr lang="ja-JP" altLang="en-US" sz="2400" dirty="0"/>
              </a:p>
            </p:txBody>
          </p:sp>
        </mc:Choice>
        <mc:Fallback xmlns="">
          <p:sp>
            <p:nvSpPr>
              <p:cNvPr id="4" name="正方形/長方形 3">
                <a:extLst>
                  <a:ext uri="{FF2B5EF4-FFF2-40B4-BE49-F238E27FC236}">
                    <a16:creationId xmlns:a16="http://schemas.microsoft.com/office/drawing/2014/main" id="{A0D186E8-A039-414A-BB75-6857FB981C16}"/>
                  </a:ext>
                </a:extLst>
              </p:cNvPr>
              <p:cNvSpPr>
                <a:spLocks noRot="1" noChangeAspect="1" noMove="1" noResize="1" noEditPoints="1" noAdjustHandles="1" noChangeArrowheads="1" noChangeShapeType="1" noTextEdit="1"/>
              </p:cNvSpPr>
              <p:nvPr/>
            </p:nvSpPr>
            <p:spPr>
              <a:xfrm>
                <a:off x="5677522" y="401113"/>
                <a:ext cx="3937488" cy="1162882"/>
              </a:xfrm>
              <a:prstGeom prst="rect">
                <a:avLst/>
              </a:prstGeom>
              <a:blipFill>
                <a:blip r:embed="rId3"/>
                <a:stretch>
                  <a:fillRect b="-8901"/>
                </a:stretch>
              </a:blipFill>
            </p:spPr>
            <p:txBody>
              <a:bodyPr/>
              <a:lstStyle/>
              <a:p>
                <a:r>
                  <a:rPr lang="ja-JP" altLang="en-US">
                    <a:noFill/>
                  </a:rPr>
                  <a:t> </a:t>
                </a:r>
              </a:p>
            </p:txBody>
          </p:sp>
        </mc:Fallback>
      </mc:AlternateContent>
      <p:pic>
        <p:nvPicPr>
          <p:cNvPr id="3" name="図 2">
            <a:extLst>
              <a:ext uri="{FF2B5EF4-FFF2-40B4-BE49-F238E27FC236}">
                <a16:creationId xmlns:a16="http://schemas.microsoft.com/office/drawing/2014/main" id="{F4D30232-5398-4EA6-9E70-C85D02412D53}"/>
              </a:ext>
            </a:extLst>
          </p:cNvPr>
          <p:cNvPicPr>
            <a:picLocks noChangeAspect="1"/>
          </p:cNvPicPr>
          <p:nvPr/>
        </p:nvPicPr>
        <p:blipFill rotWithShape="1">
          <a:blip r:embed="rId4"/>
          <a:srcRect l="29625" t="23595" r="33023" b="15117"/>
          <a:stretch/>
        </p:blipFill>
        <p:spPr>
          <a:xfrm>
            <a:off x="5424055" y="1794189"/>
            <a:ext cx="2899922" cy="2973902"/>
          </a:xfrm>
          <a:prstGeom prst="rect">
            <a:avLst/>
          </a:prstGeom>
        </p:spPr>
      </p:pic>
      <p:pic>
        <p:nvPicPr>
          <p:cNvPr id="6" name="図 5">
            <a:extLst>
              <a:ext uri="{FF2B5EF4-FFF2-40B4-BE49-F238E27FC236}">
                <a16:creationId xmlns:a16="http://schemas.microsoft.com/office/drawing/2014/main" id="{5DD00142-F22C-4E55-9B67-12818A65E206}"/>
              </a:ext>
            </a:extLst>
          </p:cNvPr>
          <p:cNvPicPr>
            <a:picLocks noChangeAspect="1"/>
          </p:cNvPicPr>
          <p:nvPr/>
        </p:nvPicPr>
        <p:blipFill rotWithShape="1">
          <a:blip r:embed="rId5"/>
          <a:srcRect l="28551" t="25217" r="26583" b="15117"/>
          <a:stretch/>
        </p:blipFill>
        <p:spPr>
          <a:xfrm>
            <a:off x="817419" y="1867166"/>
            <a:ext cx="3490120" cy="2900925"/>
          </a:xfrm>
          <a:prstGeom prst="rect">
            <a:avLst/>
          </a:prstGeom>
        </p:spPr>
      </p:pic>
    </p:spTree>
    <p:extLst>
      <p:ext uri="{BB962C8B-B14F-4D97-AF65-F5344CB8AC3E}">
        <p14:creationId xmlns:p14="http://schemas.microsoft.com/office/powerpoint/2010/main" val="3504286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B7CB4261-4D95-4CDB-8A7A-8F39B6E3F82B}"/>
              </a:ext>
            </a:extLst>
          </p:cNvPr>
          <p:cNvPicPr>
            <a:picLocks noChangeAspect="1"/>
          </p:cNvPicPr>
          <p:nvPr/>
        </p:nvPicPr>
        <p:blipFill rotWithShape="1">
          <a:blip r:embed="rId3"/>
          <a:srcRect l="32244" t="20714" r="33994" b="11104"/>
          <a:stretch/>
        </p:blipFill>
        <p:spPr>
          <a:xfrm>
            <a:off x="6083188" y="1043259"/>
            <a:ext cx="3255869" cy="4109469"/>
          </a:xfrm>
          <a:prstGeom prst="rect">
            <a:avLst/>
          </a:prstGeom>
        </p:spPr>
      </p:pic>
      <p:sp>
        <p:nvSpPr>
          <p:cNvPr id="2" name="タイトル 1">
            <a:extLst>
              <a:ext uri="{FF2B5EF4-FFF2-40B4-BE49-F238E27FC236}">
                <a16:creationId xmlns:a16="http://schemas.microsoft.com/office/drawing/2014/main" id="{2D9C2FA8-7B53-4701-A6E4-087AFB35195A}"/>
              </a:ext>
            </a:extLst>
          </p:cNvPr>
          <p:cNvSpPr>
            <a:spLocks noGrp="1"/>
          </p:cNvSpPr>
          <p:nvPr>
            <p:ph type="title"/>
          </p:nvPr>
        </p:nvSpPr>
        <p:spPr>
          <a:xfrm>
            <a:off x="681038" y="280061"/>
            <a:ext cx="8543925" cy="702493"/>
          </a:xfrm>
        </p:spPr>
        <p:txBody>
          <a:bodyPr>
            <a:normAutofit/>
          </a:bodyPr>
          <a:lstStyle/>
          <a:p>
            <a:r>
              <a:rPr lang="ja-JP" altLang="en-US" sz="3467" dirty="0"/>
              <a:t>背景２　誘電分光</a:t>
            </a:r>
            <a:r>
              <a:rPr lang="en-US" altLang="ja-JP" sz="3467" dirty="0"/>
              <a:t>(DS)</a:t>
            </a:r>
            <a:r>
              <a:rPr lang="ja-JP" altLang="en-US" sz="3467" dirty="0"/>
              <a:t>法</a:t>
            </a:r>
            <a:endParaRPr lang="ja-JP" altLang="en-US" sz="3200" b="1" dirty="0"/>
          </a:p>
        </p:txBody>
      </p:sp>
      <p:sp>
        <p:nvSpPr>
          <p:cNvPr id="16" name="テキスト ボックス 15">
            <a:extLst>
              <a:ext uri="{FF2B5EF4-FFF2-40B4-BE49-F238E27FC236}">
                <a16:creationId xmlns:a16="http://schemas.microsoft.com/office/drawing/2014/main" id="{658B4C0E-5BDB-47A5-AED0-D675C711FD41}"/>
              </a:ext>
            </a:extLst>
          </p:cNvPr>
          <p:cNvSpPr txBox="1"/>
          <p:nvPr/>
        </p:nvSpPr>
        <p:spPr>
          <a:xfrm>
            <a:off x="288921" y="5407630"/>
            <a:ext cx="9360567" cy="523220"/>
          </a:xfrm>
          <a:prstGeom prst="rect">
            <a:avLst/>
          </a:prstGeom>
          <a:noFill/>
        </p:spPr>
        <p:txBody>
          <a:bodyPr wrap="square" rtlCol="0">
            <a:spAutoFit/>
          </a:bodyPr>
          <a:lstStyle/>
          <a:p>
            <a:pPr algn="ctr"/>
            <a:r>
              <a:rPr kumimoji="1" lang="ja-JP" altLang="en-US" sz="2800" b="1" dirty="0">
                <a:latin typeface="メイリオ" panose="020B0604030504040204" pitchFamily="50" charset="-128"/>
                <a:ea typeface="メイリオ" panose="020B0604030504040204" pitchFamily="50" charset="-128"/>
              </a:rPr>
              <a:t>緩和パラメーターによる分子ダイナミクスの特徴づけ</a:t>
            </a: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46EC196B-8550-4CB5-8A85-F4A8F9977BFC}"/>
                  </a:ext>
                </a:extLst>
              </p:cNvPr>
              <p:cNvSpPr txBox="1"/>
              <p:nvPr/>
            </p:nvSpPr>
            <p:spPr>
              <a:xfrm>
                <a:off x="384539" y="3984115"/>
                <a:ext cx="6151788" cy="1200329"/>
              </a:xfrm>
              <a:prstGeom prst="rect">
                <a:avLst/>
              </a:prstGeom>
              <a:noFill/>
            </p:spPr>
            <p:txBody>
              <a:bodyPr wrap="square" rtlCol="0">
                <a:spAutoFit/>
              </a:bodyPr>
              <a:lstStyle/>
              <a:p>
                <a:r>
                  <a:rPr kumimoji="1" lang="ja-JP" altLang="en-US" sz="2400" dirty="0"/>
                  <a:t>・緩和強度</a:t>
                </a:r>
                <a14:m>
                  <m:oMath xmlns:m="http://schemas.openxmlformats.org/officeDocument/2006/math">
                    <m:r>
                      <a:rPr kumimoji="1" lang="ja-JP" altLang="en-US" sz="2400" b="0" i="1" smtClean="0">
                        <a:latin typeface="Cambria Math" panose="02040503050406030204" pitchFamily="18" charset="0"/>
                      </a:rPr>
                      <m:t>∆</m:t>
                    </m:r>
                    <m:r>
                      <a:rPr kumimoji="1" lang="ja-JP" altLang="en-US" sz="2400" b="0" i="1" smtClean="0">
                        <a:latin typeface="Cambria Math" panose="02040503050406030204" pitchFamily="18" charset="0"/>
                      </a:rPr>
                      <m:t>𝜀</m:t>
                    </m:r>
                  </m:oMath>
                </a14:m>
                <a:r>
                  <a:rPr kumimoji="1" lang="en-US" altLang="ja-JP" sz="2400" dirty="0"/>
                  <a:t>: </a:t>
                </a:r>
                <a:r>
                  <a:rPr kumimoji="1" lang="ja-JP" altLang="en-US" sz="2400" dirty="0"/>
                  <a:t>双極子モーメントの</a:t>
                </a:r>
                <a:endParaRPr kumimoji="1" lang="en-US" altLang="ja-JP" sz="2400" dirty="0"/>
              </a:p>
              <a:p>
                <a:r>
                  <a:rPr kumimoji="1" lang="en-US" altLang="ja-JP" sz="2400" dirty="0"/>
                  <a:t>		</a:t>
                </a:r>
                <a:r>
                  <a:rPr kumimoji="1" lang="ja-JP" altLang="en-US" sz="2400" dirty="0"/>
                  <a:t>その大きさや数密度</a:t>
                </a:r>
                <a:endParaRPr kumimoji="1" lang="en-US" altLang="ja-JP" sz="2400" dirty="0"/>
              </a:p>
              <a:p>
                <a:r>
                  <a:rPr kumimoji="1" lang="ja-JP" altLang="en-US" sz="2400" dirty="0"/>
                  <a:t>・緩和時間</a:t>
                </a:r>
                <a14:m>
                  <m:oMath xmlns:m="http://schemas.openxmlformats.org/officeDocument/2006/math">
                    <m:r>
                      <a:rPr kumimoji="1" lang="en-US" altLang="ja-JP" sz="2400" b="0" i="1" smtClean="0">
                        <a:latin typeface="Cambria Math" panose="02040503050406030204" pitchFamily="18" charset="0"/>
                      </a:rPr>
                      <m:t>𝜏</m:t>
                    </m:r>
                  </m:oMath>
                </a14:m>
                <a:r>
                  <a:rPr kumimoji="1" lang="en-US" altLang="ja-JP" sz="2400" dirty="0"/>
                  <a:t>: </a:t>
                </a:r>
                <a:r>
                  <a:rPr kumimoji="1" lang="ja-JP" altLang="en-US" sz="2400" dirty="0"/>
                  <a:t>分子の配向に要する平均時間</a:t>
                </a:r>
              </a:p>
            </p:txBody>
          </p:sp>
        </mc:Choice>
        <mc:Fallback xmlns="">
          <p:sp>
            <p:nvSpPr>
              <p:cNvPr id="30" name="テキスト ボックス 29">
                <a:extLst>
                  <a:ext uri="{FF2B5EF4-FFF2-40B4-BE49-F238E27FC236}">
                    <a16:creationId xmlns:a16="http://schemas.microsoft.com/office/drawing/2014/main" id="{46EC196B-8550-4CB5-8A85-F4A8F9977BFC}"/>
                  </a:ext>
                </a:extLst>
              </p:cNvPr>
              <p:cNvSpPr txBox="1">
                <a:spLocks noRot="1" noChangeAspect="1" noMove="1" noResize="1" noEditPoints="1" noAdjustHandles="1" noChangeArrowheads="1" noChangeShapeType="1" noTextEdit="1"/>
              </p:cNvSpPr>
              <p:nvPr/>
            </p:nvSpPr>
            <p:spPr>
              <a:xfrm>
                <a:off x="384539" y="3984115"/>
                <a:ext cx="6151788" cy="1200329"/>
              </a:xfrm>
              <a:prstGeom prst="rect">
                <a:avLst/>
              </a:prstGeom>
              <a:blipFill>
                <a:blip r:embed="rId4"/>
                <a:stretch>
                  <a:fillRect l="-1487" t="-6122" b="-11735"/>
                </a:stretch>
              </a:blipFill>
            </p:spPr>
            <p:txBody>
              <a:bodyPr/>
              <a:lstStyle/>
              <a:p>
                <a:r>
                  <a:rPr lang="ja-JP" altLang="en-US">
                    <a:noFill/>
                  </a:rPr>
                  <a:t> </a:t>
                </a:r>
              </a:p>
            </p:txBody>
          </p:sp>
        </mc:Fallback>
      </mc:AlternateContent>
      <p:grpSp>
        <p:nvGrpSpPr>
          <p:cNvPr id="31" name="グループ化 30">
            <a:extLst>
              <a:ext uri="{FF2B5EF4-FFF2-40B4-BE49-F238E27FC236}">
                <a16:creationId xmlns:a16="http://schemas.microsoft.com/office/drawing/2014/main" id="{010131CA-33AC-4C7F-A29E-184F509AFDD5}"/>
              </a:ext>
            </a:extLst>
          </p:cNvPr>
          <p:cNvGrpSpPr/>
          <p:nvPr/>
        </p:nvGrpSpPr>
        <p:grpSpPr>
          <a:xfrm>
            <a:off x="288921" y="1968484"/>
            <a:ext cx="2056847" cy="1720359"/>
            <a:chOff x="1734582" y="2236821"/>
            <a:chExt cx="2056847" cy="1720359"/>
          </a:xfrm>
        </p:grpSpPr>
        <p:sp>
          <p:nvSpPr>
            <p:cNvPr id="32" name="矢印: 下 31">
              <a:extLst>
                <a:ext uri="{FF2B5EF4-FFF2-40B4-BE49-F238E27FC236}">
                  <a16:creationId xmlns:a16="http://schemas.microsoft.com/office/drawing/2014/main" id="{5496B361-67D4-4E31-8A89-686312F0B362}"/>
                </a:ext>
              </a:extLst>
            </p:cNvPr>
            <p:cNvSpPr/>
            <p:nvPr/>
          </p:nvSpPr>
          <p:spPr>
            <a:xfrm rot="16200000">
              <a:off x="2422243" y="2539070"/>
              <a:ext cx="733573" cy="1250810"/>
            </a:xfrm>
            <a:prstGeom prst="down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950"/>
            </a:p>
          </p:txBody>
        </p:sp>
        <p:pic>
          <p:nvPicPr>
            <p:cNvPr id="33" name="図 32">
              <a:extLst>
                <a:ext uri="{FF2B5EF4-FFF2-40B4-BE49-F238E27FC236}">
                  <a16:creationId xmlns:a16="http://schemas.microsoft.com/office/drawing/2014/main" id="{A5AF77EB-4994-460C-8894-F53AD65E05B5}"/>
                </a:ext>
              </a:extLst>
            </p:cNvPr>
            <p:cNvPicPr>
              <a:picLocks noChangeAspect="1"/>
            </p:cNvPicPr>
            <p:nvPr/>
          </p:nvPicPr>
          <p:blipFill>
            <a:blip r:embed="rId5"/>
            <a:stretch>
              <a:fillRect/>
            </a:stretch>
          </p:blipFill>
          <p:spPr>
            <a:xfrm rot="16200000">
              <a:off x="1902826" y="2068577"/>
              <a:ext cx="1720359" cy="2056847"/>
            </a:xfrm>
            <a:prstGeom prst="rect">
              <a:avLst/>
            </a:prstGeom>
          </p:spPr>
        </p:pic>
      </p:grpSp>
      <mc:AlternateContent xmlns:mc="http://schemas.openxmlformats.org/markup-compatibility/2006" xmlns:a14="http://schemas.microsoft.com/office/drawing/2010/main">
        <mc:Choice Requires="a14">
          <p:sp>
            <p:nvSpPr>
              <p:cNvPr id="35" name="正方形/長方形 34">
                <a:extLst>
                  <a:ext uri="{FF2B5EF4-FFF2-40B4-BE49-F238E27FC236}">
                    <a16:creationId xmlns:a16="http://schemas.microsoft.com/office/drawing/2014/main" id="{4DD012A0-1C83-4D56-8392-A81DAAB77C30}"/>
                  </a:ext>
                </a:extLst>
              </p:cNvPr>
              <p:cNvSpPr/>
              <p:nvPr/>
            </p:nvSpPr>
            <p:spPr>
              <a:xfrm>
                <a:off x="6862506" y="443353"/>
                <a:ext cx="1925592" cy="680571"/>
              </a:xfrm>
              <a:prstGeom prst="rect">
                <a:avLst/>
              </a:prstGeom>
            </p:spPr>
            <p:txBody>
              <a:bodyPr wrap="none">
                <a:spAutoFit/>
              </a:bodyPr>
              <a:lstStyle/>
              <a:p>
                <a:pPr algn="ctr"/>
                <a:r>
                  <a:rPr lang="ja-JP" altLang="en-US" dirty="0">
                    <a:latin typeface="Cambria Math" panose="02040503050406030204" pitchFamily="18" charset="0"/>
                  </a:rPr>
                  <a:t>複素誘電率</a:t>
                </a:r>
                <a:endParaRPr lang="en-US" altLang="ja-JP" dirty="0">
                  <a:latin typeface="Cambria Math" panose="02040503050406030204" pitchFamily="18" charset="0"/>
                </a:endParaRPr>
              </a:p>
              <a:p>
                <a14:m>
                  <m:oMath xmlns:m="http://schemas.openxmlformats.org/officeDocument/2006/math">
                    <m:sSup>
                      <m:sSupPr>
                        <m:ctrlPr>
                          <a:rPr lang="ja-JP" altLang="en-US" sz="1950" i="1">
                            <a:latin typeface="Cambria Math" panose="02040503050406030204" pitchFamily="18" charset="0"/>
                          </a:rPr>
                        </m:ctrlPr>
                      </m:sSupPr>
                      <m:e>
                        <m:r>
                          <a:rPr lang="ja-JP" altLang="en-US" sz="1950" i="1">
                            <a:latin typeface="Cambria Math" panose="02040503050406030204" pitchFamily="18" charset="0"/>
                          </a:rPr>
                          <m:t>𝜀</m:t>
                        </m:r>
                      </m:e>
                      <m:sup>
                        <m:r>
                          <a:rPr lang="ja-JP" altLang="en-US" sz="1950" i="1">
                            <a:latin typeface="Cambria Math" panose="02040503050406030204" pitchFamily="18" charset="0"/>
                          </a:rPr>
                          <m:t>∗</m:t>
                        </m:r>
                      </m:sup>
                    </m:sSup>
                    <m:d>
                      <m:dPr>
                        <m:ctrlPr>
                          <a:rPr lang="ja-JP" altLang="en-US" sz="1950" i="1">
                            <a:latin typeface="Cambria Math" panose="02040503050406030204" pitchFamily="18" charset="0"/>
                          </a:rPr>
                        </m:ctrlPr>
                      </m:dPr>
                      <m:e>
                        <m:r>
                          <a:rPr lang="ja-JP" altLang="en-US" sz="1950" i="1">
                            <a:latin typeface="Cambria Math" panose="02040503050406030204" pitchFamily="18" charset="0"/>
                          </a:rPr>
                          <m:t>𝜔</m:t>
                        </m:r>
                      </m:e>
                    </m:d>
                    <m:r>
                      <a:rPr lang="ja-JP" altLang="en-US" sz="1950" i="1">
                        <a:latin typeface="Cambria Math" panose="02040503050406030204" pitchFamily="18" charset="0"/>
                      </a:rPr>
                      <m:t>=</m:t>
                    </m:r>
                  </m:oMath>
                </a14:m>
                <a:r>
                  <a:rPr lang="ja-JP" altLang="en-US" sz="1950" i="1" dirty="0"/>
                  <a:t> </a:t>
                </a:r>
                <a14:m>
                  <m:oMath xmlns:m="http://schemas.openxmlformats.org/officeDocument/2006/math">
                    <m:sSup>
                      <m:sSupPr>
                        <m:ctrlPr>
                          <a:rPr lang="ja-JP" altLang="en-US" sz="1950" i="1">
                            <a:latin typeface="Cambria Math" panose="02040503050406030204" pitchFamily="18" charset="0"/>
                          </a:rPr>
                        </m:ctrlPr>
                      </m:sSupPr>
                      <m:e>
                        <m:r>
                          <a:rPr lang="ja-JP" altLang="en-US" sz="1950" i="1">
                            <a:latin typeface="Cambria Math" panose="02040503050406030204" pitchFamily="18" charset="0"/>
                          </a:rPr>
                          <m:t>𝜀</m:t>
                        </m:r>
                      </m:e>
                      <m:sup>
                        <m:r>
                          <a:rPr lang="en-US" altLang="ja-JP" sz="1950" b="0" i="1" smtClean="0">
                            <a:latin typeface="Cambria Math" panose="02040503050406030204" pitchFamily="18" charset="0"/>
                          </a:rPr>
                          <m:t>′</m:t>
                        </m:r>
                      </m:sup>
                    </m:sSup>
                    <m:r>
                      <a:rPr lang="en-US" altLang="ja-JP" sz="1950" b="0" i="1" smtClean="0">
                        <a:latin typeface="Cambria Math" panose="02040503050406030204" pitchFamily="18" charset="0"/>
                      </a:rPr>
                      <m:t>−</m:t>
                    </m:r>
                    <m:r>
                      <a:rPr lang="en-US" altLang="ja-JP" sz="1950" b="0" i="1" smtClean="0">
                        <a:latin typeface="Cambria Math" panose="02040503050406030204" pitchFamily="18" charset="0"/>
                      </a:rPr>
                      <m:t>𝑗</m:t>
                    </m:r>
                    <m:sSup>
                      <m:sSupPr>
                        <m:ctrlPr>
                          <a:rPr lang="ja-JP" altLang="en-US" sz="1950" i="1">
                            <a:latin typeface="Cambria Math" panose="02040503050406030204" pitchFamily="18" charset="0"/>
                          </a:rPr>
                        </m:ctrlPr>
                      </m:sSupPr>
                      <m:e>
                        <m:r>
                          <a:rPr lang="ja-JP" altLang="en-US" sz="1950" i="1">
                            <a:latin typeface="Cambria Math" panose="02040503050406030204" pitchFamily="18" charset="0"/>
                          </a:rPr>
                          <m:t>𝜀</m:t>
                        </m:r>
                      </m:e>
                      <m:sup>
                        <m:r>
                          <a:rPr lang="en-US" altLang="ja-JP" sz="1950" b="0" i="1" smtClean="0">
                            <a:latin typeface="Cambria Math" panose="02040503050406030204" pitchFamily="18" charset="0"/>
                          </a:rPr>
                          <m:t>"</m:t>
                        </m:r>
                      </m:sup>
                    </m:sSup>
                  </m:oMath>
                </a14:m>
                <a:endParaRPr lang="ja-JP" altLang="en-US" sz="1950" i="1" dirty="0"/>
              </a:p>
            </p:txBody>
          </p:sp>
        </mc:Choice>
        <mc:Fallback xmlns="">
          <p:sp>
            <p:nvSpPr>
              <p:cNvPr id="35" name="正方形/長方形 34">
                <a:extLst>
                  <a:ext uri="{FF2B5EF4-FFF2-40B4-BE49-F238E27FC236}">
                    <a16:creationId xmlns:a16="http://schemas.microsoft.com/office/drawing/2014/main" id="{4DD012A0-1C83-4D56-8392-A81DAAB77C30}"/>
                  </a:ext>
                </a:extLst>
              </p:cNvPr>
              <p:cNvSpPr>
                <a:spLocks noRot="1" noChangeAspect="1" noMove="1" noResize="1" noEditPoints="1" noAdjustHandles="1" noChangeArrowheads="1" noChangeShapeType="1" noTextEdit="1"/>
              </p:cNvSpPr>
              <p:nvPr/>
            </p:nvSpPr>
            <p:spPr>
              <a:xfrm>
                <a:off x="6862506" y="443353"/>
                <a:ext cx="1925592" cy="680571"/>
              </a:xfrm>
              <a:prstGeom prst="rect">
                <a:avLst/>
              </a:prstGeom>
              <a:blipFill>
                <a:blip r:embed="rId7"/>
                <a:stretch>
                  <a:fillRect t="-7207" b="-8108"/>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E24286AA-FAD2-454E-A799-371B8E8D0156}"/>
              </a:ext>
            </a:extLst>
          </p:cNvPr>
          <p:cNvSpPr txBox="1"/>
          <p:nvPr/>
        </p:nvSpPr>
        <p:spPr>
          <a:xfrm>
            <a:off x="32407" y="6091982"/>
            <a:ext cx="9873593" cy="523220"/>
          </a:xfrm>
          <a:prstGeom prst="rect">
            <a:avLst/>
          </a:prstGeom>
          <a:noFill/>
        </p:spPr>
        <p:txBody>
          <a:bodyPr wrap="square" rtlCol="0">
            <a:spAutoFit/>
          </a:bodyPr>
          <a:lstStyle/>
          <a:p>
            <a:pPr algn="ctr"/>
            <a:r>
              <a:rPr kumimoji="1" lang="ja-JP" altLang="en-US" sz="2800" b="1" dirty="0">
                <a:latin typeface="メイリオ" panose="020B0604030504040204" pitchFamily="50" charset="-128"/>
                <a:ea typeface="メイリオ" panose="020B0604030504040204" pitchFamily="50" charset="-128"/>
              </a:rPr>
              <a:t>分子ダイナミクス </a:t>
            </a:r>
            <a:r>
              <a:rPr kumimoji="1" lang="en-US" altLang="ja-JP" sz="2800" b="1" dirty="0">
                <a:latin typeface="メイリオ" panose="020B0604030504040204" pitchFamily="50" charset="-128"/>
                <a:ea typeface="メイリオ" panose="020B0604030504040204" pitchFamily="50" charset="-128"/>
              </a:rPr>
              <a:t>=&gt;</a:t>
            </a:r>
            <a:r>
              <a:rPr kumimoji="1" lang="ja-JP" altLang="en-US" sz="2800" b="1" dirty="0">
                <a:latin typeface="メイリオ" panose="020B0604030504040204" pitchFamily="50" charset="-128"/>
                <a:ea typeface="メイリオ" panose="020B0604030504040204" pitchFamily="50" charset="-128"/>
              </a:rPr>
              <a:t> 水素結合が分子の動的挙動に関与</a:t>
            </a:r>
          </a:p>
        </p:txBody>
      </p:sp>
      <p:sp>
        <p:nvSpPr>
          <p:cNvPr id="18" name="テキスト ボックス 17">
            <a:extLst>
              <a:ext uri="{FF2B5EF4-FFF2-40B4-BE49-F238E27FC236}">
                <a16:creationId xmlns:a16="http://schemas.microsoft.com/office/drawing/2014/main" id="{F062DC48-3CC5-4FB2-A165-E341D6CA0AD5}"/>
              </a:ext>
            </a:extLst>
          </p:cNvPr>
          <p:cNvSpPr txBox="1"/>
          <p:nvPr/>
        </p:nvSpPr>
        <p:spPr>
          <a:xfrm>
            <a:off x="2808062" y="1618769"/>
            <a:ext cx="3099370" cy="400110"/>
          </a:xfrm>
          <a:prstGeom prst="rect">
            <a:avLst/>
          </a:prstGeom>
          <a:noFill/>
        </p:spPr>
        <p:txBody>
          <a:bodyPr wrap="square" rtlCol="0">
            <a:spAutoFit/>
          </a:bodyPr>
          <a:lstStyle/>
          <a:p>
            <a:r>
              <a:rPr kumimoji="1" lang="ja-JP" altLang="en-US" sz="2000" dirty="0">
                <a:solidFill>
                  <a:prstClr val="black"/>
                </a:solidFill>
                <a:latin typeface="メイリオ" panose="020B0604030504040204" pitchFamily="50" charset="-128"/>
                <a:ea typeface="メイリオ" panose="020B0604030504040204" pitchFamily="50" charset="-128"/>
              </a:rPr>
              <a:t>ラプラス・フーリエ変換</a:t>
            </a:r>
          </a:p>
        </p:txBody>
      </p:sp>
      <p:sp>
        <p:nvSpPr>
          <p:cNvPr id="19" name="テキスト ボックス 18">
            <a:extLst>
              <a:ext uri="{FF2B5EF4-FFF2-40B4-BE49-F238E27FC236}">
                <a16:creationId xmlns:a16="http://schemas.microsoft.com/office/drawing/2014/main" id="{12CEAC4D-C7E8-4F83-B8E8-D3C18F570348}"/>
              </a:ext>
            </a:extLst>
          </p:cNvPr>
          <p:cNvSpPr txBox="1"/>
          <p:nvPr/>
        </p:nvSpPr>
        <p:spPr>
          <a:xfrm>
            <a:off x="898855" y="1427354"/>
            <a:ext cx="889026" cy="400110"/>
          </a:xfrm>
          <a:prstGeom prst="rect">
            <a:avLst/>
          </a:prstGeom>
          <a:noFill/>
        </p:spPr>
        <p:txBody>
          <a:bodyPr wrap="square" rtlCol="0">
            <a:spAutoFit/>
          </a:bodyPr>
          <a:lstStyle/>
          <a:p>
            <a:pPr algn="ctr"/>
            <a:r>
              <a:rPr kumimoji="1" lang="ja-JP" altLang="en-US" sz="2000" dirty="0">
                <a:solidFill>
                  <a:prstClr val="black"/>
                </a:solidFill>
                <a:latin typeface="メイリオ" panose="020B0604030504040204" pitchFamily="50" charset="-128"/>
                <a:ea typeface="メイリオ" panose="020B0604030504040204" pitchFamily="50" charset="-128"/>
              </a:rPr>
              <a:t>電圧</a:t>
            </a:r>
          </a:p>
        </p:txBody>
      </p:sp>
      <p:sp>
        <p:nvSpPr>
          <p:cNvPr id="21" name="テキスト ボックス 20">
            <a:extLst>
              <a:ext uri="{FF2B5EF4-FFF2-40B4-BE49-F238E27FC236}">
                <a16:creationId xmlns:a16="http://schemas.microsoft.com/office/drawing/2014/main" id="{1BF173FA-3CA0-438E-AEEA-AF659A888CC9}"/>
              </a:ext>
            </a:extLst>
          </p:cNvPr>
          <p:cNvSpPr txBox="1"/>
          <p:nvPr/>
        </p:nvSpPr>
        <p:spPr>
          <a:xfrm>
            <a:off x="6131017" y="5136687"/>
            <a:ext cx="3443937" cy="307777"/>
          </a:xfrm>
          <a:prstGeom prst="rect">
            <a:avLst/>
          </a:prstGeom>
          <a:noFill/>
        </p:spPr>
        <p:txBody>
          <a:bodyPr wrap="square" rtlCol="0">
            <a:spAutoFit/>
          </a:bodyPr>
          <a:lstStyle/>
          <a:p>
            <a:r>
              <a:rPr kumimoji="1" lang="en-US" altLang="ja-JP" sz="1400"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Fig.2.The Debye-type relaxation functions[1]</a:t>
            </a:r>
            <a:endParaRPr kumimoji="1" lang="ja-JP" altLang="en-US" sz="1400"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3" name="正方形/長方形 2">
            <a:extLst>
              <a:ext uri="{FF2B5EF4-FFF2-40B4-BE49-F238E27FC236}">
                <a16:creationId xmlns:a16="http://schemas.microsoft.com/office/drawing/2014/main" id="{6E2E42D5-CFDE-492C-8BF3-D4B8A08B1490}"/>
              </a:ext>
            </a:extLst>
          </p:cNvPr>
          <p:cNvSpPr/>
          <p:nvPr/>
        </p:nvSpPr>
        <p:spPr>
          <a:xfrm>
            <a:off x="2074152" y="6538354"/>
            <a:ext cx="4953000" cy="253916"/>
          </a:xfrm>
          <a:prstGeom prst="rect">
            <a:avLst/>
          </a:prstGeom>
        </p:spPr>
        <p:txBody>
          <a:bodyPr>
            <a:spAutoFit/>
          </a:bodyPr>
          <a:lstStyle/>
          <a:p>
            <a:r>
              <a:rPr kumimoji="1" lang="en-US" altLang="ja-JP" sz="1050" dirty="0"/>
              <a:t>[1]</a:t>
            </a:r>
            <a:r>
              <a:rPr kumimoji="1" lang="ja-JP" altLang="en-US" sz="1050" dirty="0"/>
              <a:t>水複雑系の動的構造</a:t>
            </a:r>
            <a:r>
              <a:rPr kumimoji="1" lang="en-US" altLang="ja-JP" sz="1050" dirty="0"/>
              <a:t>, </a:t>
            </a:r>
            <a:r>
              <a:rPr kumimoji="1" lang="ja-JP" altLang="en-US" sz="1050" dirty="0"/>
              <a:t>下村真弓</a:t>
            </a:r>
            <a:r>
              <a:rPr kumimoji="1" lang="en-US" altLang="ja-JP" sz="1050" dirty="0"/>
              <a:t>, H12</a:t>
            </a:r>
            <a:r>
              <a:rPr kumimoji="1" lang="ja-JP" altLang="en-US" sz="1050" dirty="0"/>
              <a:t>年度東海大学院理学研究科</a:t>
            </a:r>
            <a:r>
              <a:rPr kumimoji="1" lang="en-US" altLang="ja-JP" sz="1050" dirty="0"/>
              <a:t>,</a:t>
            </a:r>
            <a:r>
              <a:rPr kumimoji="1" lang="ja-JP" altLang="en-US" sz="1050" dirty="0"/>
              <a:t>修士論文</a:t>
            </a:r>
            <a:r>
              <a:rPr kumimoji="1" lang="en-US" altLang="ja-JP" sz="1050" dirty="0"/>
              <a:t>(2000)</a:t>
            </a:r>
          </a:p>
        </p:txBody>
      </p:sp>
      <p:sp>
        <p:nvSpPr>
          <p:cNvPr id="17" name="テキスト ボックス 16">
            <a:extLst>
              <a:ext uri="{FF2B5EF4-FFF2-40B4-BE49-F238E27FC236}">
                <a16:creationId xmlns:a16="http://schemas.microsoft.com/office/drawing/2014/main" id="{F9568D63-4EA9-4210-AFE1-12F01D7A8CFA}"/>
              </a:ext>
            </a:extLst>
          </p:cNvPr>
          <p:cNvSpPr txBox="1"/>
          <p:nvPr/>
        </p:nvSpPr>
        <p:spPr>
          <a:xfrm>
            <a:off x="6427755" y="4855209"/>
            <a:ext cx="3099370" cy="369332"/>
          </a:xfrm>
          <a:prstGeom prst="rect">
            <a:avLst/>
          </a:prstGeom>
          <a:solidFill>
            <a:schemeClr val="bg1"/>
          </a:solidFill>
        </p:spPr>
        <p:txBody>
          <a:bodyPr wrap="square" rtlCol="0">
            <a:spAutoFit/>
          </a:bodyPr>
          <a:lstStyle/>
          <a:p>
            <a:pPr algn="ctr"/>
            <a:r>
              <a:rPr kumimoji="1" lang="en-US" altLang="ja-JP" dirty="0" err="1">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logf</a:t>
            </a:r>
            <a:r>
              <a:rPr kumimoji="1" lang="en-US" altLang="ja-JP"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 [Hz]</a:t>
            </a:r>
            <a:endParaRPr kumimoji="1" lang="ja-JP" altLang="en-US"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20" name="テキスト ボックス 19">
            <a:extLst>
              <a:ext uri="{FF2B5EF4-FFF2-40B4-BE49-F238E27FC236}">
                <a16:creationId xmlns:a16="http://schemas.microsoft.com/office/drawing/2014/main" id="{2FCAFCEF-16B9-4C0D-A5B5-F24F7659D336}"/>
              </a:ext>
            </a:extLst>
          </p:cNvPr>
          <p:cNvSpPr txBox="1"/>
          <p:nvPr/>
        </p:nvSpPr>
        <p:spPr>
          <a:xfrm rot="16200000">
            <a:off x="4290926" y="2762611"/>
            <a:ext cx="3563268" cy="369332"/>
          </a:xfrm>
          <a:prstGeom prst="rect">
            <a:avLst/>
          </a:prstGeom>
          <a:solidFill>
            <a:schemeClr val="bg1"/>
          </a:solidFill>
        </p:spPr>
        <p:txBody>
          <a:bodyPr wrap="square" rtlCol="0">
            <a:spAutoFit/>
          </a:bodyPr>
          <a:lstStyle/>
          <a:p>
            <a:pPr algn="ctr"/>
            <a:r>
              <a:rPr kumimoji="1" lang="en-US" altLang="ja-JP"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ε</a:t>
            </a:r>
            <a:r>
              <a:rPr kumimoji="1" lang="ja-JP" altLang="en-US"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　　　　　　　　</a:t>
            </a:r>
            <a:r>
              <a:rPr kumimoji="1" lang="en-US" altLang="ja-JP"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ε</a:t>
            </a:r>
            <a:r>
              <a:rPr kumimoji="1" lang="ja-JP" altLang="en-US"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5" name="矢印: 右 4">
                <a:extLst>
                  <a:ext uri="{FF2B5EF4-FFF2-40B4-BE49-F238E27FC236}">
                    <a16:creationId xmlns:a16="http://schemas.microsoft.com/office/drawing/2014/main" id="{F779CB9B-3A6E-4D27-BA67-E4A6C74B069B}"/>
                  </a:ext>
                </a:extLst>
              </p:cNvPr>
              <p:cNvSpPr/>
              <p:nvPr/>
            </p:nvSpPr>
            <p:spPr>
              <a:xfrm>
                <a:off x="2503194" y="1915552"/>
                <a:ext cx="3702226" cy="160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altLang="ja-JP" i="1" kern="0" smtClean="0">
                              <a:solidFill>
                                <a:schemeClr val="tx1"/>
                              </a:solidFill>
                              <a:latin typeface="Cambria Math" panose="02040503050406030204" pitchFamily="18" charset="0"/>
                            </a:rPr>
                          </m:ctrlPr>
                        </m:sSupPr>
                        <m:e>
                          <m:r>
                            <a:rPr lang="ja-JP" altLang="en-US" i="1" kern="0">
                              <a:solidFill>
                                <a:schemeClr val="tx1"/>
                              </a:solidFill>
                              <a:latin typeface="Cambria Math" panose="02040503050406030204" pitchFamily="18" charset="0"/>
                            </a:rPr>
                            <m:t>𝜀</m:t>
                          </m:r>
                        </m:e>
                        <m:sup>
                          <m:r>
                            <a:rPr lang="en-US" altLang="ja-JP" i="1" kern="0">
                              <a:solidFill>
                                <a:schemeClr val="tx1"/>
                              </a:solidFill>
                              <a:latin typeface="Cambria Math" panose="02040503050406030204" pitchFamily="18" charset="0"/>
                            </a:rPr>
                            <m:t>∗</m:t>
                          </m:r>
                        </m:sup>
                      </m:sSup>
                      <m:r>
                        <a:rPr lang="en-US" altLang="ja-JP" i="1" kern="0">
                          <a:solidFill>
                            <a:schemeClr val="tx1"/>
                          </a:solidFill>
                          <a:latin typeface="Cambria Math" panose="02040503050406030204" pitchFamily="18" charset="0"/>
                        </a:rPr>
                        <m:t>= </m:t>
                      </m:r>
                      <m:nary>
                        <m:naryPr>
                          <m:ctrlPr>
                            <a:rPr lang="en-US" altLang="ja-JP" i="1" kern="0" smtClean="0">
                              <a:solidFill>
                                <a:schemeClr val="tx1"/>
                              </a:solidFill>
                              <a:latin typeface="Cambria Math" panose="02040503050406030204" pitchFamily="18" charset="0"/>
                            </a:rPr>
                          </m:ctrlPr>
                        </m:naryPr>
                        <m:sub>
                          <m:r>
                            <m:rPr>
                              <m:brk m:alnAt="23"/>
                            </m:rPr>
                            <a:rPr lang="en-US" altLang="ja-JP" i="1" kern="0">
                              <a:solidFill>
                                <a:schemeClr val="tx1"/>
                              </a:solidFill>
                              <a:latin typeface="Cambria Math" panose="02040503050406030204" pitchFamily="18" charset="0"/>
                            </a:rPr>
                            <m:t>0</m:t>
                          </m:r>
                        </m:sub>
                        <m:sup>
                          <m:sSub>
                            <m:sSubPr>
                              <m:ctrlPr>
                                <a:rPr lang="en-US" altLang="ja-JP" b="0" i="1" kern="0" smtClean="0">
                                  <a:solidFill>
                                    <a:schemeClr val="tx1"/>
                                  </a:solidFill>
                                  <a:latin typeface="Cambria Math" panose="02040503050406030204" pitchFamily="18" charset="0"/>
                                </a:rPr>
                              </m:ctrlPr>
                            </m:sSubPr>
                            <m:e>
                              <m:r>
                                <a:rPr lang="en-US" altLang="ja-JP" i="1" kern="0">
                                  <a:solidFill>
                                    <a:schemeClr val="tx1"/>
                                  </a:solidFill>
                                  <a:latin typeface="Cambria Math" panose="02040503050406030204" pitchFamily="18" charset="0"/>
                                </a:rPr>
                                <m:t>𝑡</m:t>
                              </m:r>
                            </m:e>
                            <m:sub>
                              <m:r>
                                <a:rPr lang="en-US" altLang="ja-JP" b="0" i="1" kern="0" smtClean="0">
                                  <a:solidFill>
                                    <a:schemeClr val="tx1"/>
                                  </a:solidFill>
                                  <a:latin typeface="Cambria Math" panose="02040503050406030204" pitchFamily="18" charset="0"/>
                                </a:rPr>
                                <m:t>𝑓𝑖𝑛</m:t>
                              </m:r>
                            </m:sub>
                          </m:sSub>
                        </m:sup>
                        <m:e>
                          <m:r>
                            <a:rPr lang="en-US" altLang="ja-JP" b="0" i="1" kern="0" smtClean="0">
                              <a:solidFill>
                                <a:schemeClr val="tx1"/>
                              </a:solidFill>
                              <a:latin typeface="Cambria Math" panose="02040503050406030204" pitchFamily="18" charset="0"/>
                            </a:rPr>
                            <m:t>−</m:t>
                          </m:r>
                          <m:acc>
                            <m:accPr>
                              <m:chr m:val="̇"/>
                              <m:ctrlPr>
                                <a:rPr lang="en-US" altLang="ja-JP" b="0" i="1" kern="0" smtClean="0">
                                  <a:solidFill>
                                    <a:schemeClr val="tx1"/>
                                  </a:solidFill>
                                  <a:latin typeface="Cambria Math" panose="02040503050406030204" pitchFamily="18" charset="0"/>
                                </a:rPr>
                              </m:ctrlPr>
                            </m:accPr>
                            <m:e>
                              <m:r>
                                <a:rPr lang="ja-JP" altLang="en-US" b="0" i="1" kern="0" smtClean="0">
                                  <a:solidFill>
                                    <a:schemeClr val="tx1"/>
                                  </a:solidFill>
                                  <a:latin typeface="Cambria Math" panose="02040503050406030204" pitchFamily="18" charset="0"/>
                                </a:rPr>
                                <m:t>𝜑</m:t>
                              </m:r>
                            </m:e>
                          </m:acc>
                          <m:r>
                            <a:rPr lang="en-US" altLang="ja-JP" i="1" kern="0">
                              <a:solidFill>
                                <a:schemeClr val="tx1"/>
                              </a:solidFill>
                              <a:latin typeface="Cambria Math" panose="02040503050406030204" pitchFamily="18" charset="0"/>
                            </a:rPr>
                            <m:t>(</m:t>
                          </m:r>
                          <m:r>
                            <a:rPr lang="en-US" altLang="ja-JP" i="1" kern="0">
                              <a:solidFill>
                                <a:schemeClr val="tx1"/>
                              </a:solidFill>
                              <a:latin typeface="Cambria Math" panose="02040503050406030204" pitchFamily="18" charset="0"/>
                            </a:rPr>
                            <m:t>𝑡</m:t>
                          </m:r>
                          <m:r>
                            <a:rPr lang="en-US" altLang="ja-JP" i="1" kern="0">
                              <a:solidFill>
                                <a:schemeClr val="tx1"/>
                              </a:solidFill>
                              <a:latin typeface="Cambria Math" panose="02040503050406030204" pitchFamily="18" charset="0"/>
                            </a:rPr>
                            <m:t>)</m:t>
                          </m:r>
                          <m:r>
                            <a:rPr lang="en-US" altLang="ja-JP" i="1" kern="0">
                              <a:solidFill>
                                <a:schemeClr val="tx1"/>
                              </a:solidFill>
                              <a:latin typeface="Cambria Math" panose="02040503050406030204" pitchFamily="18" charset="0"/>
                            </a:rPr>
                            <m:t>𝑒𝑥𝑝</m:t>
                          </m:r>
                          <m:r>
                            <a:rPr lang="en-US" altLang="ja-JP" i="1" kern="0">
                              <a:solidFill>
                                <a:schemeClr val="tx1"/>
                              </a:solidFill>
                              <a:latin typeface="Cambria Math" panose="02040503050406030204" pitchFamily="18" charset="0"/>
                            </a:rPr>
                            <m:t>⁡(−</m:t>
                          </m:r>
                          <m:r>
                            <a:rPr lang="en-US" altLang="ja-JP" i="1" kern="0">
                              <a:solidFill>
                                <a:schemeClr val="tx1"/>
                              </a:solidFill>
                              <a:latin typeface="Cambria Math" panose="02040503050406030204" pitchFamily="18" charset="0"/>
                            </a:rPr>
                            <m:t>𝑗</m:t>
                          </m:r>
                          <m:r>
                            <a:rPr lang="ja-JP" altLang="en-US" i="1" kern="0">
                              <a:solidFill>
                                <a:schemeClr val="tx1"/>
                              </a:solidFill>
                              <a:latin typeface="Cambria Math" panose="02040503050406030204" pitchFamily="18" charset="0"/>
                            </a:rPr>
                            <m:t>𝜔</m:t>
                          </m:r>
                          <m:r>
                            <a:rPr lang="en-US" altLang="ja-JP" i="1" kern="0">
                              <a:solidFill>
                                <a:schemeClr val="tx1"/>
                              </a:solidFill>
                              <a:latin typeface="Cambria Math" panose="02040503050406030204" pitchFamily="18" charset="0"/>
                            </a:rPr>
                            <m:t>𝑡</m:t>
                          </m:r>
                          <m:r>
                            <a:rPr lang="en-US" altLang="ja-JP" i="1" kern="0">
                              <a:solidFill>
                                <a:schemeClr val="tx1"/>
                              </a:solidFill>
                              <a:latin typeface="Cambria Math" panose="02040503050406030204" pitchFamily="18" charset="0"/>
                            </a:rPr>
                            <m:t>)</m:t>
                          </m:r>
                          <m:r>
                            <a:rPr lang="en-US" altLang="ja-JP" i="1" kern="0">
                              <a:solidFill>
                                <a:schemeClr val="tx1"/>
                              </a:solidFill>
                              <a:latin typeface="Cambria Math" panose="02040503050406030204" pitchFamily="18" charset="0"/>
                            </a:rPr>
                            <m:t>𝑑𝑡</m:t>
                          </m:r>
                        </m:e>
                      </m:nary>
                    </m:oMath>
                  </m:oMathPara>
                </a14:m>
                <a:endParaRPr kumimoji="1" lang="ja-JP" altLang="en-US" dirty="0"/>
              </a:p>
            </p:txBody>
          </p:sp>
        </mc:Choice>
        <mc:Fallback xmlns="">
          <p:sp>
            <p:nvSpPr>
              <p:cNvPr id="5" name="矢印: 右 4">
                <a:extLst>
                  <a:ext uri="{FF2B5EF4-FFF2-40B4-BE49-F238E27FC236}">
                    <a16:creationId xmlns:a16="http://schemas.microsoft.com/office/drawing/2014/main" id="{F779CB9B-3A6E-4D27-BA67-E4A6C74B069B}"/>
                  </a:ext>
                </a:extLst>
              </p:cNvPr>
              <p:cNvSpPr>
                <a:spLocks noRot="1" noChangeAspect="1" noMove="1" noResize="1" noEditPoints="1" noAdjustHandles="1" noChangeArrowheads="1" noChangeShapeType="1" noTextEdit="1"/>
              </p:cNvSpPr>
              <p:nvPr/>
            </p:nvSpPr>
            <p:spPr>
              <a:xfrm>
                <a:off x="2503194" y="1915552"/>
                <a:ext cx="3702226" cy="1605800"/>
              </a:xfrm>
              <a:prstGeom prst="rightArrow">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99648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9C2FA8-7B53-4701-A6E4-087AFB35195A}"/>
              </a:ext>
            </a:extLst>
          </p:cNvPr>
          <p:cNvSpPr>
            <a:spLocks noGrp="1"/>
          </p:cNvSpPr>
          <p:nvPr>
            <p:ph type="title"/>
          </p:nvPr>
        </p:nvSpPr>
        <p:spPr>
          <a:xfrm>
            <a:off x="681038" y="280061"/>
            <a:ext cx="8543925" cy="702493"/>
          </a:xfrm>
        </p:spPr>
        <p:txBody>
          <a:bodyPr>
            <a:normAutofit/>
          </a:bodyPr>
          <a:lstStyle/>
          <a:p>
            <a:r>
              <a:rPr lang="ja-JP" altLang="en-US" sz="3467" dirty="0"/>
              <a:t>背景３　</a:t>
            </a:r>
            <a:endParaRPr lang="ja-JP" altLang="en-US" sz="3200" b="1"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FC18EDC7-B9B6-45DE-9A87-18ACF837E11C}"/>
              </a:ext>
            </a:extLst>
          </p:cNvPr>
          <p:cNvSpPr txBox="1"/>
          <p:nvPr/>
        </p:nvSpPr>
        <p:spPr>
          <a:xfrm>
            <a:off x="327123" y="5725880"/>
            <a:ext cx="9251754" cy="954107"/>
          </a:xfrm>
          <a:prstGeom prst="rect">
            <a:avLst/>
          </a:prstGeom>
          <a:noFill/>
        </p:spPr>
        <p:txBody>
          <a:bodyPr wrap="square" rtlCol="0">
            <a:spAutoFit/>
          </a:bodyPr>
          <a:lstStyle/>
          <a:p>
            <a:pPr algn="ctr"/>
            <a:r>
              <a:rPr kumimoji="1" lang="ja-JP" altLang="en-US" sz="2800" b="1" dirty="0">
                <a:latin typeface="メイリオ" panose="020B0604030504040204" pitchFamily="50" charset="-128"/>
                <a:ea typeface="メイリオ" panose="020B0604030504040204" pitchFamily="50" charset="-128"/>
              </a:rPr>
              <a:t>理論的には</a:t>
            </a:r>
            <a:r>
              <a:rPr kumimoji="1" lang="en-US" altLang="ja-JP" sz="2800" b="1" dirty="0">
                <a:latin typeface="メイリオ" panose="020B0604030504040204" pitchFamily="50" charset="-128"/>
                <a:ea typeface="メイリオ" panose="020B0604030504040204" pitchFamily="50" charset="-128"/>
              </a:rPr>
              <a:t>MD</a:t>
            </a:r>
            <a:r>
              <a:rPr kumimoji="1" lang="ja-JP" altLang="en-US" sz="2800" b="1" dirty="0">
                <a:latin typeface="メイリオ" panose="020B0604030504040204" pitchFamily="50" charset="-128"/>
                <a:ea typeface="メイリオ" panose="020B0604030504040204" pitchFamily="50" charset="-128"/>
              </a:rPr>
              <a:t>を用いた誘電緩和曲線の再現は可能</a:t>
            </a:r>
            <a:endParaRPr kumimoji="1" lang="en-US" altLang="ja-JP" sz="2800" b="1" dirty="0">
              <a:latin typeface="メイリオ" panose="020B0604030504040204" pitchFamily="50" charset="-128"/>
              <a:ea typeface="メイリオ" panose="020B0604030504040204" pitchFamily="50" charset="-128"/>
            </a:endParaRPr>
          </a:p>
          <a:p>
            <a:pPr algn="ctr"/>
            <a:r>
              <a:rPr kumimoji="1" lang="en-US" altLang="ja-JP" sz="2800" b="1" dirty="0">
                <a:latin typeface="メイリオ" panose="020B0604030504040204" pitchFamily="50" charset="-128"/>
                <a:ea typeface="メイリオ" panose="020B0604030504040204" pitchFamily="50" charset="-128"/>
              </a:rPr>
              <a:t>=&gt; </a:t>
            </a:r>
            <a:r>
              <a:rPr kumimoji="1" lang="ja-JP" altLang="en-US" sz="2800" b="1" dirty="0">
                <a:latin typeface="メイリオ" panose="020B0604030504040204" pitchFamily="50" charset="-128"/>
                <a:ea typeface="メイリオ" panose="020B0604030504040204" pitchFamily="50" charset="-128"/>
              </a:rPr>
              <a:t>現実的な方法としてはまだ確立されていない</a:t>
            </a:r>
          </a:p>
        </p:txBody>
      </p:sp>
      <p:pic>
        <p:nvPicPr>
          <p:cNvPr id="8" name="図 7">
            <a:extLst>
              <a:ext uri="{FF2B5EF4-FFF2-40B4-BE49-F238E27FC236}">
                <a16:creationId xmlns:a16="http://schemas.microsoft.com/office/drawing/2014/main" id="{AAE8D2EF-281C-414A-B527-D9F528586006}"/>
              </a:ext>
            </a:extLst>
          </p:cNvPr>
          <p:cNvPicPr>
            <a:picLocks noChangeAspect="1"/>
          </p:cNvPicPr>
          <p:nvPr/>
        </p:nvPicPr>
        <p:blipFill rotWithShape="1">
          <a:blip r:embed="rId5"/>
          <a:srcRect l="32244" t="20714" r="33994" b="11104"/>
          <a:stretch/>
        </p:blipFill>
        <p:spPr>
          <a:xfrm>
            <a:off x="6062453" y="1299482"/>
            <a:ext cx="3255869" cy="4109469"/>
          </a:xfrm>
          <a:prstGeom prst="rect">
            <a:avLst/>
          </a:prstGeom>
        </p:spPr>
      </p:pic>
      <p:sp>
        <p:nvSpPr>
          <p:cNvPr id="9" name="矢印: 右 8">
            <a:extLst>
              <a:ext uri="{FF2B5EF4-FFF2-40B4-BE49-F238E27FC236}">
                <a16:creationId xmlns:a16="http://schemas.microsoft.com/office/drawing/2014/main" id="{2DE45832-C438-4376-A9A0-B34EE40B9027}"/>
              </a:ext>
            </a:extLst>
          </p:cNvPr>
          <p:cNvSpPr/>
          <p:nvPr/>
        </p:nvSpPr>
        <p:spPr>
          <a:xfrm>
            <a:off x="4686748" y="2269427"/>
            <a:ext cx="1227550" cy="139249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B0514F4B-BEFF-4FE7-84B4-6F255FF1BF5D}"/>
                  </a:ext>
                </a:extLst>
              </p:cNvPr>
              <p:cNvSpPr txBox="1"/>
              <p:nvPr/>
            </p:nvSpPr>
            <p:spPr>
              <a:xfrm>
                <a:off x="327123" y="4588573"/>
                <a:ext cx="4973400" cy="949042"/>
              </a:xfrm>
              <a:prstGeom prst="rect">
                <a:avLst/>
              </a:prstGeom>
              <a:solidFill>
                <a:schemeClr val="accent6">
                  <a:lumMod val="60000"/>
                  <a:lumOff val="40000"/>
                </a:schemeClr>
              </a:solidFill>
            </p:spPr>
            <p:txBody>
              <a:bodyPr wrap="square" rtlCol="0">
                <a:spAutoFit/>
              </a:bodyPr>
              <a:lstStyle/>
              <a:p>
                <a:pPr algn="ctr"/>
                <a:r>
                  <a:rPr lang="en-US" altLang="ja-JP" sz="1600" dirty="0">
                    <a:latin typeface="Cambria Math" panose="02040503050406030204" pitchFamily="18" charset="0"/>
                  </a:rPr>
                  <a:t>Cole’s theory(</a:t>
                </a:r>
                <a:r>
                  <a:rPr lang="ja-JP" altLang="en-US" sz="1600" dirty="0">
                    <a:latin typeface="Cambria Math" panose="02040503050406030204" pitchFamily="18" charset="0"/>
                  </a:rPr>
                  <a:t>自己・相互相関関数による応答関数</a:t>
                </a:r>
                <a:r>
                  <a:rPr lang="en-US" altLang="ja-JP" sz="1600" dirty="0">
                    <a:latin typeface="Cambria Math" panose="02040503050406030204" pitchFamily="18" charset="0"/>
                  </a:rPr>
                  <a:t>)[3]</a:t>
                </a:r>
              </a:p>
              <a:p>
                <a:pPr algn="ctr"/>
                <a14:m>
                  <m:oMathPara xmlns:m="http://schemas.openxmlformats.org/officeDocument/2006/math">
                    <m:oMathParaPr>
                      <m:jc m:val="centerGroup"/>
                    </m:oMathParaPr>
                    <m:oMath xmlns:m="http://schemas.openxmlformats.org/officeDocument/2006/math">
                      <m:r>
                        <m:rPr>
                          <m:sty m:val="p"/>
                        </m:rPr>
                        <a:rPr lang="en-US" altLang="ja-JP" sz="1600" i="1" dirty="0" smtClean="0">
                          <a:solidFill>
                            <a:srgbClr val="FF0000"/>
                          </a:solidFill>
                          <a:latin typeface="Cambria Math" panose="02040503050406030204" pitchFamily="18" charset="0"/>
                        </a:rPr>
                        <m:t>φ</m:t>
                      </m:r>
                      <m:d>
                        <m:dPr>
                          <m:ctrlPr>
                            <a:rPr lang="en-US" altLang="ja-JP" sz="1600" i="1" dirty="0">
                              <a:solidFill>
                                <a:srgbClr val="FF0000"/>
                              </a:solidFill>
                              <a:latin typeface="Cambria Math" panose="02040503050406030204" pitchFamily="18" charset="0"/>
                            </a:rPr>
                          </m:ctrlPr>
                        </m:dPr>
                        <m:e>
                          <m:r>
                            <a:rPr lang="en-US" altLang="ja-JP" sz="1600" i="1" dirty="0">
                              <a:solidFill>
                                <a:srgbClr val="FF0000"/>
                              </a:solidFill>
                              <a:latin typeface="Cambria Math" panose="02040503050406030204" pitchFamily="18" charset="0"/>
                            </a:rPr>
                            <m:t>𝑡</m:t>
                          </m:r>
                        </m:e>
                      </m:d>
                      <m:r>
                        <a:rPr lang="ja-JP" altLang="en-US" sz="1600" i="1" dirty="0">
                          <a:latin typeface="Cambria Math" panose="02040503050406030204" pitchFamily="18" charset="0"/>
                        </a:rPr>
                        <m:t>＝</m:t>
                      </m:r>
                      <m:f>
                        <m:fPr>
                          <m:ctrlPr>
                            <a:rPr lang="en-US" altLang="ja-JP" sz="1600" i="1">
                              <a:latin typeface="Cambria Math" panose="02040503050406030204" pitchFamily="18" charset="0"/>
                            </a:rPr>
                          </m:ctrlPr>
                        </m:fPr>
                        <m:num>
                          <m:r>
                            <a:rPr lang="en-US" altLang="ja-JP" sz="1600" i="1">
                              <a:latin typeface="Cambria Math" panose="02040503050406030204" pitchFamily="18" charset="0"/>
                            </a:rPr>
                            <m:t>&lt;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m:t>
                              </m:r>
                              <m:r>
                                <a:rPr lang="en-US" altLang="ja-JP" sz="1600" i="1">
                                  <a:latin typeface="Cambria Math" panose="02040503050406030204" pitchFamily="18" charset="0"/>
                                </a:rPr>
                                <m:t>𝑗</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𝜇</m:t>
                                  </m:r>
                                </m:e>
                                <m:sub>
                                  <m:r>
                                    <a:rPr lang="en-US" altLang="ja-JP" sz="1600" i="1">
                                      <a:latin typeface="Cambria Math" panose="02040503050406030204" pitchFamily="18" charset="0"/>
                                    </a:rPr>
                                    <m:t>𝑖</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𝑡</m:t>
                                  </m:r>
                                </m:e>
                              </m:d>
                              <m:r>
                                <a:rPr lang="ja-JP" altLang="en-US"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𝜇</m:t>
                                  </m:r>
                                </m:e>
                                <m:sub>
                                  <m:r>
                                    <a:rPr lang="en-US" altLang="ja-JP" sz="1600" i="1">
                                      <a:latin typeface="Cambria Math" panose="02040503050406030204" pitchFamily="18" charset="0"/>
                                    </a:rPr>
                                    <m:t>𝑗</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0</m:t>
                                  </m:r>
                                </m:e>
                              </m:d>
                              <m:r>
                                <a:rPr lang="en-US" altLang="ja-JP" sz="1600" i="1">
                                  <a:latin typeface="Cambria Math" panose="02040503050406030204" pitchFamily="18" charset="0"/>
                                </a:rPr>
                                <m:t>&gt;</m:t>
                              </m:r>
                            </m:e>
                          </m:nary>
                          <m:r>
                            <a:rPr lang="en-US" altLang="ja-JP" sz="1600" i="1">
                              <a:latin typeface="Cambria Math" panose="02040503050406030204" pitchFamily="18" charset="0"/>
                            </a:rPr>
                            <m:t>+&lt;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rPr>
                                <m:t>𝑗</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𝜇</m:t>
                                  </m:r>
                                </m:e>
                                <m:sub>
                                  <m:r>
                                    <a:rPr lang="en-US" altLang="ja-JP" sz="1600" i="1">
                                      <a:latin typeface="Cambria Math" panose="02040503050406030204" pitchFamily="18" charset="0"/>
                                    </a:rPr>
                                    <m:t>𝑖</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𝑡</m:t>
                                  </m:r>
                                </m:e>
                              </m:d>
                              <m:r>
                                <a:rPr lang="ja-JP" altLang="en-US"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𝜇</m:t>
                                  </m:r>
                                </m:e>
                                <m:sub>
                                  <m:r>
                                    <a:rPr lang="en-US" altLang="ja-JP" sz="1600" i="1">
                                      <a:latin typeface="Cambria Math" panose="02040503050406030204" pitchFamily="18" charset="0"/>
                                    </a:rPr>
                                    <m:t>𝑗</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0</m:t>
                                  </m:r>
                                </m:e>
                              </m:d>
                              <m:r>
                                <a:rPr lang="en-US" altLang="ja-JP" sz="1600" i="1">
                                  <a:latin typeface="Cambria Math" panose="02040503050406030204" pitchFamily="18" charset="0"/>
                                </a:rPr>
                                <m:t>&gt;</m:t>
                              </m:r>
                            </m:e>
                          </m:nary>
                        </m:num>
                        <m:den>
                          <m:r>
                            <a:rPr lang="en-US" altLang="ja-JP" sz="1600" i="1">
                              <a:latin typeface="Cambria Math" panose="02040503050406030204" pitchFamily="18" charset="0"/>
                            </a:rPr>
                            <m:t>&lt;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rPr>
                                <m:t>=</m:t>
                              </m:r>
                              <m:r>
                                <a:rPr lang="en-US" altLang="ja-JP" sz="1600" i="1">
                                  <a:latin typeface="Cambria Math" panose="02040503050406030204" pitchFamily="18" charset="0"/>
                                </a:rPr>
                                <m:t>𝑗</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𝜇</m:t>
                                  </m:r>
                                </m:e>
                                <m:sub>
                                  <m:r>
                                    <a:rPr lang="en-US" altLang="ja-JP" sz="1600" i="1">
                                      <a:latin typeface="Cambria Math" panose="02040503050406030204" pitchFamily="18" charset="0"/>
                                    </a:rPr>
                                    <m:t>𝑖</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0</m:t>
                                  </m:r>
                                </m:e>
                              </m:d>
                              <m:r>
                                <a:rPr lang="ja-JP" altLang="en-US"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𝜇</m:t>
                                  </m:r>
                                </m:e>
                                <m:sub>
                                  <m:r>
                                    <a:rPr lang="en-US" altLang="ja-JP" sz="1600" i="1">
                                      <a:latin typeface="Cambria Math" panose="02040503050406030204" pitchFamily="18" charset="0"/>
                                    </a:rPr>
                                    <m:t>𝑗</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0</m:t>
                                  </m:r>
                                </m:e>
                              </m:d>
                              <m:r>
                                <a:rPr lang="en-US" altLang="ja-JP" sz="1600" i="1">
                                  <a:latin typeface="Cambria Math" panose="02040503050406030204" pitchFamily="18" charset="0"/>
                                </a:rPr>
                                <m:t>&gt;</m:t>
                              </m:r>
                            </m:e>
                          </m:nary>
                          <m:r>
                            <a:rPr lang="en-US" altLang="ja-JP" sz="1600" i="1">
                              <a:latin typeface="Cambria Math" panose="02040503050406030204" pitchFamily="18" charset="0"/>
                            </a:rPr>
                            <m:t>+&lt;</m:t>
                          </m:r>
                          <m:nary>
                            <m:naryPr>
                              <m:chr m:val="∑"/>
                              <m:ctrlPr>
                                <a:rPr lang="en-US" altLang="ja-JP" sz="1600" i="1">
                                  <a:latin typeface="Cambria Math" panose="02040503050406030204" pitchFamily="18" charset="0"/>
                                </a:rPr>
                              </m:ctrlPr>
                            </m:naryPr>
                            <m:sub>
                              <m:r>
                                <m:rPr>
                                  <m:brk m:alnAt="23"/>
                                </m:rPr>
                                <a:rPr lang="en-US" altLang="ja-JP" sz="1600" i="1">
                                  <a:latin typeface="Cambria Math" panose="02040503050406030204" pitchFamily="18" charset="0"/>
                                </a:rPr>
                                <m:t>𝑖</m:t>
                              </m:r>
                              <m:r>
                                <a:rPr lang="en-US" altLang="ja-JP" sz="1600" i="1">
                                  <a:latin typeface="Cambria Math" panose="02040503050406030204" pitchFamily="18" charset="0"/>
                                  <a:ea typeface="Cambria Math" panose="02040503050406030204" pitchFamily="18" charset="0"/>
                                </a:rPr>
                                <m:t>≠</m:t>
                              </m:r>
                              <m:r>
                                <a:rPr lang="en-US" altLang="ja-JP" sz="1600" i="1">
                                  <a:latin typeface="Cambria Math" panose="02040503050406030204" pitchFamily="18" charset="0"/>
                                </a:rPr>
                                <m:t>𝑗</m:t>
                              </m:r>
                            </m:sub>
                            <m:sup>
                              <m:r>
                                <a:rPr lang="en-US" altLang="ja-JP" sz="1600" i="1">
                                  <a:latin typeface="Cambria Math" panose="02040503050406030204" pitchFamily="18" charset="0"/>
                                </a:rPr>
                                <m:t>𝑁</m:t>
                              </m:r>
                            </m:sup>
                            <m:e>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𝜇</m:t>
                                  </m:r>
                                </m:e>
                                <m:sub>
                                  <m:r>
                                    <a:rPr lang="en-US" altLang="ja-JP" sz="1600" i="1">
                                      <a:latin typeface="Cambria Math" panose="02040503050406030204" pitchFamily="18" charset="0"/>
                                    </a:rPr>
                                    <m:t>𝑖</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0</m:t>
                                  </m:r>
                                </m:e>
                              </m:d>
                              <m:r>
                                <a:rPr lang="ja-JP" altLang="en-US"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𝜇</m:t>
                                  </m:r>
                                </m:e>
                                <m:sub>
                                  <m:r>
                                    <a:rPr lang="en-US" altLang="ja-JP" sz="1600" i="1">
                                      <a:latin typeface="Cambria Math" panose="02040503050406030204" pitchFamily="18" charset="0"/>
                                    </a:rPr>
                                    <m:t>𝑗</m:t>
                                  </m:r>
                                </m:sub>
                              </m:sSub>
                              <m:d>
                                <m:dPr>
                                  <m:ctrlPr>
                                    <a:rPr lang="en-US" altLang="ja-JP" sz="1600" i="1">
                                      <a:latin typeface="Cambria Math" panose="02040503050406030204" pitchFamily="18" charset="0"/>
                                    </a:rPr>
                                  </m:ctrlPr>
                                </m:dPr>
                                <m:e>
                                  <m:r>
                                    <a:rPr lang="en-US" altLang="ja-JP" sz="1600" i="1">
                                      <a:latin typeface="Cambria Math" panose="02040503050406030204" pitchFamily="18" charset="0"/>
                                    </a:rPr>
                                    <m:t>0</m:t>
                                  </m:r>
                                </m:e>
                              </m:d>
                              <m:r>
                                <a:rPr lang="en-US" altLang="ja-JP" sz="1600" i="1">
                                  <a:latin typeface="Cambria Math" panose="02040503050406030204" pitchFamily="18" charset="0"/>
                                </a:rPr>
                                <m:t>&gt;</m:t>
                              </m:r>
                            </m:e>
                          </m:nary>
                        </m:den>
                      </m:f>
                    </m:oMath>
                  </m:oMathPara>
                </a14:m>
                <a:endParaRPr lang="ja-JP" altLang="en-US" sz="1600" dirty="0"/>
              </a:p>
            </p:txBody>
          </p:sp>
        </mc:Choice>
        <mc:Fallback xmlns="">
          <p:sp>
            <p:nvSpPr>
              <p:cNvPr id="10" name="テキスト ボックス 9">
                <a:extLst>
                  <a:ext uri="{FF2B5EF4-FFF2-40B4-BE49-F238E27FC236}">
                    <a16:creationId xmlns:a16="http://schemas.microsoft.com/office/drawing/2014/main" id="{B0514F4B-BEFF-4FE7-84B4-6F255FF1BF5D}"/>
                  </a:ext>
                </a:extLst>
              </p:cNvPr>
              <p:cNvSpPr txBox="1">
                <a:spLocks noRot="1" noChangeAspect="1" noMove="1" noResize="1" noEditPoints="1" noAdjustHandles="1" noChangeArrowheads="1" noChangeShapeType="1" noTextEdit="1"/>
              </p:cNvSpPr>
              <p:nvPr/>
            </p:nvSpPr>
            <p:spPr>
              <a:xfrm>
                <a:off x="327123" y="4588573"/>
                <a:ext cx="4973400" cy="949042"/>
              </a:xfrm>
              <a:prstGeom prst="rect">
                <a:avLst/>
              </a:prstGeom>
              <a:blipFill>
                <a:blip r:embed="rId6"/>
                <a:stretch>
                  <a:fillRect t="-2581"/>
                </a:stretch>
              </a:blipFill>
            </p:spPr>
            <p:txBody>
              <a:bodyPr/>
              <a:lstStyle/>
              <a:p>
                <a:r>
                  <a:rPr lang="ja-JP" altLang="en-US">
                    <a:noFill/>
                  </a:rPr>
                  <a:t> </a:t>
                </a:r>
              </a:p>
            </p:txBody>
          </p:sp>
        </mc:Fallback>
      </mc:AlternateContent>
      <p:pic>
        <p:nvPicPr>
          <p:cNvPr id="5" name="bandicam 2020-02-05 11-00-51-034">
            <a:hlinkClick r:id="" action="ppaction://media"/>
            <a:extLst>
              <a:ext uri="{FF2B5EF4-FFF2-40B4-BE49-F238E27FC236}">
                <a16:creationId xmlns:a16="http://schemas.microsoft.com/office/drawing/2014/main" id="{6417BD10-F0CA-4B83-B567-FC1C0746848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33914" y="1224701"/>
            <a:ext cx="3090030" cy="3148332"/>
          </a:xfrm>
          <a:prstGeom prst="rect">
            <a:avLst/>
          </a:prstGeom>
        </p:spPr>
      </p:pic>
      <p:sp>
        <p:nvSpPr>
          <p:cNvPr id="11" name="テキスト ボックス 10">
            <a:extLst>
              <a:ext uri="{FF2B5EF4-FFF2-40B4-BE49-F238E27FC236}">
                <a16:creationId xmlns:a16="http://schemas.microsoft.com/office/drawing/2014/main" id="{F59A51A0-D376-47D5-A0C9-1CA085160AC8}"/>
              </a:ext>
            </a:extLst>
          </p:cNvPr>
          <p:cNvSpPr txBox="1"/>
          <p:nvPr/>
        </p:nvSpPr>
        <p:spPr>
          <a:xfrm>
            <a:off x="6417648" y="5168283"/>
            <a:ext cx="3099370" cy="369332"/>
          </a:xfrm>
          <a:prstGeom prst="rect">
            <a:avLst/>
          </a:prstGeom>
          <a:solidFill>
            <a:schemeClr val="bg1"/>
          </a:solidFill>
        </p:spPr>
        <p:txBody>
          <a:bodyPr wrap="square" rtlCol="0">
            <a:spAutoFit/>
          </a:bodyPr>
          <a:lstStyle/>
          <a:p>
            <a:pPr algn="ctr"/>
            <a:r>
              <a:rPr kumimoji="1" lang="en-US" altLang="ja-JP" dirty="0" err="1">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logf</a:t>
            </a:r>
            <a:r>
              <a:rPr kumimoji="1" lang="en-US" altLang="ja-JP"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 [Hz]</a:t>
            </a:r>
            <a:endParaRPr kumimoji="1" lang="ja-JP" altLang="en-US"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endParaRPr>
          </a:p>
        </p:txBody>
      </p:sp>
      <p:sp>
        <p:nvSpPr>
          <p:cNvPr id="12" name="テキスト ボックス 11">
            <a:extLst>
              <a:ext uri="{FF2B5EF4-FFF2-40B4-BE49-F238E27FC236}">
                <a16:creationId xmlns:a16="http://schemas.microsoft.com/office/drawing/2014/main" id="{6025F96A-1634-4257-B2A9-1C08A637400A}"/>
              </a:ext>
            </a:extLst>
          </p:cNvPr>
          <p:cNvSpPr txBox="1"/>
          <p:nvPr/>
        </p:nvSpPr>
        <p:spPr>
          <a:xfrm rot="16200000">
            <a:off x="4280819" y="3075685"/>
            <a:ext cx="3563268" cy="369332"/>
          </a:xfrm>
          <a:prstGeom prst="rect">
            <a:avLst/>
          </a:prstGeom>
          <a:solidFill>
            <a:schemeClr val="bg1"/>
          </a:solidFill>
        </p:spPr>
        <p:txBody>
          <a:bodyPr wrap="square" rtlCol="0">
            <a:spAutoFit/>
          </a:bodyPr>
          <a:lstStyle/>
          <a:p>
            <a:pPr algn="ctr"/>
            <a:r>
              <a:rPr kumimoji="1" lang="en-US" altLang="ja-JP"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ε</a:t>
            </a:r>
            <a:r>
              <a:rPr kumimoji="1" lang="ja-JP" altLang="en-US"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　　　　　　　　</a:t>
            </a:r>
            <a:r>
              <a:rPr kumimoji="1" lang="en-US" altLang="ja-JP"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ε</a:t>
            </a:r>
            <a:r>
              <a:rPr kumimoji="1" lang="ja-JP" altLang="en-US" dirty="0">
                <a:solidFill>
                  <a:prstClr val="black"/>
                </a:solidFill>
                <a:latin typeface="Times New Roman" panose="02020603050405020304" pitchFamily="18" charset="0"/>
                <a:ea typeface="メイリオ" panose="020B0604030504040204" pitchFamily="50" charset="-128"/>
                <a:cs typeface="Times New Roman" panose="02020603050405020304" pitchFamily="18" charset="0"/>
              </a:rPr>
              <a:t>“　</a:t>
            </a:r>
          </a:p>
        </p:txBody>
      </p:sp>
    </p:spTree>
    <p:extLst>
      <p:ext uri="{BB962C8B-B14F-4D97-AF65-F5344CB8AC3E}">
        <p14:creationId xmlns:p14="http://schemas.microsoft.com/office/powerpoint/2010/main" val="371768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9C2FA8-7B53-4701-A6E4-087AFB35195A}"/>
              </a:ext>
            </a:extLst>
          </p:cNvPr>
          <p:cNvSpPr>
            <a:spLocks noGrp="1"/>
          </p:cNvSpPr>
          <p:nvPr>
            <p:ph type="title"/>
          </p:nvPr>
        </p:nvSpPr>
        <p:spPr>
          <a:xfrm>
            <a:off x="681038" y="280061"/>
            <a:ext cx="8543925" cy="702493"/>
          </a:xfrm>
        </p:spPr>
        <p:txBody>
          <a:bodyPr>
            <a:normAutofit/>
          </a:bodyPr>
          <a:lstStyle/>
          <a:p>
            <a:r>
              <a:rPr lang="ja-JP" altLang="en-US" sz="3467" dirty="0"/>
              <a:t>目的</a:t>
            </a:r>
          </a:p>
        </p:txBody>
      </p:sp>
      <p:sp>
        <p:nvSpPr>
          <p:cNvPr id="34" name="テキスト ボックス 33">
            <a:extLst>
              <a:ext uri="{FF2B5EF4-FFF2-40B4-BE49-F238E27FC236}">
                <a16:creationId xmlns:a16="http://schemas.microsoft.com/office/drawing/2014/main" id="{5F8A9213-CE5D-4222-B6AC-BC3EBCB782E1}"/>
              </a:ext>
            </a:extLst>
          </p:cNvPr>
          <p:cNvSpPr txBox="1"/>
          <p:nvPr/>
        </p:nvSpPr>
        <p:spPr>
          <a:xfrm>
            <a:off x="820017" y="2217950"/>
            <a:ext cx="8265966" cy="3108543"/>
          </a:xfrm>
          <a:prstGeom prst="rect">
            <a:avLst/>
          </a:prstGeom>
          <a:noFill/>
        </p:spPr>
        <p:txBody>
          <a:bodyPr wrap="square" rtlCol="0">
            <a:spAutoFit/>
          </a:bodyPr>
          <a:lstStyle/>
          <a:p>
            <a:r>
              <a:rPr kumimoji="1" lang="ja-JP" altLang="en-US" sz="3200" dirty="0"/>
              <a:t>・</a:t>
            </a:r>
            <a:r>
              <a:rPr kumimoji="1" lang="en-US" altLang="ja-JP" sz="3200" dirty="0"/>
              <a:t>MD</a:t>
            </a:r>
            <a:r>
              <a:rPr kumimoji="1" lang="ja-JP" altLang="en-US" sz="3200" dirty="0"/>
              <a:t>シミュレーションの結果から</a:t>
            </a:r>
            <a:r>
              <a:rPr kumimoji="1" lang="en-US" altLang="ja-JP" sz="3200" dirty="0"/>
              <a:t>Cole</a:t>
            </a:r>
            <a:r>
              <a:rPr kumimoji="1" lang="ja-JP" altLang="en-US" sz="3200" dirty="0"/>
              <a:t>の</a:t>
            </a:r>
            <a:endParaRPr kumimoji="1" lang="en-US" altLang="ja-JP" sz="3200" dirty="0"/>
          </a:p>
          <a:p>
            <a:r>
              <a:rPr kumimoji="1" lang="ja-JP" altLang="en-US" sz="3200" dirty="0"/>
              <a:t>　線形応答理論に基づいて水の誘電緩和曲線</a:t>
            </a:r>
            <a:endParaRPr kumimoji="1" lang="en-US" altLang="ja-JP" sz="3200" dirty="0"/>
          </a:p>
          <a:p>
            <a:r>
              <a:rPr kumimoji="1" lang="ja-JP" altLang="en-US" sz="3200" dirty="0"/>
              <a:t>　を求める</a:t>
            </a:r>
            <a:endParaRPr kumimoji="1" lang="en-US" altLang="ja-JP" sz="3200" dirty="0"/>
          </a:p>
          <a:p>
            <a:endParaRPr kumimoji="1" lang="en-US" altLang="ja-JP" sz="3600" dirty="0"/>
          </a:p>
          <a:p>
            <a:r>
              <a:rPr kumimoji="1" lang="ja-JP" altLang="en-US" sz="3200" dirty="0"/>
              <a:t>・得られた緩和パラメータと文献値を比較し、　　　</a:t>
            </a:r>
            <a:endParaRPr kumimoji="1" lang="en-US" altLang="ja-JP" sz="3200" dirty="0"/>
          </a:p>
          <a:p>
            <a:r>
              <a:rPr kumimoji="1" lang="ja-JP" altLang="en-US" sz="3200" dirty="0"/>
              <a:t>　相補的に取り扱えるかどうか検討する</a:t>
            </a:r>
          </a:p>
        </p:txBody>
      </p:sp>
    </p:spTree>
    <p:extLst>
      <p:ext uri="{BB962C8B-B14F-4D97-AF65-F5344CB8AC3E}">
        <p14:creationId xmlns:p14="http://schemas.microsoft.com/office/powerpoint/2010/main" val="43528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238400-CCD1-463C-BFAC-55B98B2D606B}"/>
              </a:ext>
            </a:extLst>
          </p:cNvPr>
          <p:cNvSpPr>
            <a:spLocks noGrp="1"/>
          </p:cNvSpPr>
          <p:nvPr>
            <p:ph type="title"/>
          </p:nvPr>
        </p:nvSpPr>
        <p:spPr>
          <a:xfrm>
            <a:off x="681038" y="186460"/>
            <a:ext cx="8543925" cy="952159"/>
          </a:xfrm>
        </p:spPr>
        <p:txBody>
          <a:bodyPr/>
          <a:lstStyle/>
          <a:p>
            <a:r>
              <a:rPr kumimoji="1" lang="ja-JP" altLang="en-US" dirty="0"/>
              <a:t>実験方法</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D65B742-513E-4D0F-BBF7-2A46B5B448F2}"/>
                  </a:ext>
                </a:extLst>
              </p:cNvPr>
              <p:cNvSpPr>
                <a:spLocks noGrp="1"/>
              </p:cNvSpPr>
              <p:nvPr>
                <p:ph idx="1"/>
              </p:nvPr>
            </p:nvSpPr>
            <p:spPr>
              <a:xfrm>
                <a:off x="5812603" y="3691878"/>
                <a:ext cx="3653249" cy="2886027"/>
              </a:xfrm>
              <a:solidFill>
                <a:schemeClr val="accent6">
                  <a:lumMod val="40000"/>
                  <a:lumOff val="60000"/>
                </a:schemeClr>
              </a:solidFill>
            </p:spPr>
            <p:txBody>
              <a:bodyPr>
                <a:noAutofit/>
              </a:bodyPr>
              <a:lstStyle/>
              <a:p>
                <a:pPr marL="0" indent="0">
                  <a:buNone/>
                </a:pPr>
                <a:r>
                  <a:rPr lang="ja-JP" altLang="en-US" sz="1600" dirty="0">
                    <a:latin typeface="メイリオ" panose="020B0604030504040204" pitchFamily="50" charset="-128"/>
                    <a:ea typeface="メイリオ" panose="020B0604030504040204" pitchFamily="50" charset="-128"/>
                  </a:rPr>
                  <a:t>分子数</a:t>
                </a:r>
                <a:r>
                  <a:rPr lang="en-US" altLang="ja-JP" sz="1600" dirty="0">
                    <a:latin typeface="メイリオ" panose="020B0604030504040204" pitchFamily="50" charset="-128"/>
                    <a:ea typeface="メイリオ" panose="020B0604030504040204" pitchFamily="50" charset="-128"/>
                  </a:rPr>
                  <a:t>: 962</a:t>
                </a:r>
                <a:r>
                  <a:rPr lang="ja-JP" altLang="en-US" sz="1600" dirty="0">
                    <a:latin typeface="メイリオ" panose="020B0604030504040204" pitchFamily="50" charset="-128"/>
                    <a:ea typeface="メイリオ" panose="020B0604030504040204" pitchFamily="50" charset="-128"/>
                  </a:rPr>
                  <a:t>個</a:t>
                </a:r>
                <a:r>
                  <a:rPr lang="en-US" altLang="ja-JP" sz="1600" dirty="0">
                    <a:latin typeface="メイリオ" panose="020B0604030504040204" pitchFamily="50" charset="-128"/>
                    <a:ea typeface="メイリオ" panose="020B0604030504040204" pitchFamily="50" charset="-128"/>
                  </a:rPr>
                  <a:t> </a:t>
                </a:r>
              </a:p>
              <a:p>
                <a:pPr marL="0" indent="0">
                  <a:buNone/>
                </a:pPr>
                <a:r>
                  <a:rPr lang="ja-JP" altLang="en-US" sz="1600" dirty="0">
                    <a:latin typeface="メイリオ" panose="020B0604030504040204" pitchFamily="50" charset="-128"/>
                    <a:ea typeface="メイリオ" panose="020B0604030504040204" pitchFamily="50" charset="-128"/>
                  </a:rPr>
                  <a:t>周期境界条件</a:t>
                </a:r>
                <a:r>
                  <a:rPr lang="en-US" altLang="ja-JP" sz="1600" dirty="0">
                    <a:latin typeface="メイリオ" panose="020B0604030504040204" pitchFamily="50" charset="-128"/>
                    <a:ea typeface="メイリオ" panose="020B0604030504040204" pitchFamily="50" charset="-128"/>
                  </a:rPr>
                  <a:t>: </a:t>
                </a:r>
                <a:r>
                  <a:rPr lang="ja-JP" altLang="en-US" sz="1600" dirty="0">
                    <a:latin typeface="メイリオ" panose="020B0604030504040204" pitchFamily="50" charset="-128"/>
                    <a:ea typeface="メイリオ" panose="020B0604030504040204" pitchFamily="50" charset="-128"/>
                  </a:rPr>
                  <a:t>あり</a:t>
                </a:r>
                <a:endParaRPr lang="en-US" altLang="ja-JP" sz="1600" dirty="0">
                  <a:latin typeface="メイリオ" panose="020B0604030504040204" pitchFamily="50" charset="-128"/>
                  <a:ea typeface="メイリオ" panose="020B0604030504040204" pitchFamily="50" charset="-128"/>
                </a:endParaRPr>
              </a:p>
              <a:p>
                <a:pPr marL="0" indent="0">
                  <a:buNone/>
                </a:pPr>
                <a:r>
                  <a:rPr lang="ja-JP" altLang="en-US" sz="1600" dirty="0">
                    <a:latin typeface="メイリオ" panose="020B0604030504040204" pitchFamily="50" charset="-128"/>
                    <a:ea typeface="メイリオ" panose="020B0604030504040204" pitchFamily="50" charset="-128"/>
                  </a:rPr>
                  <a:t>力場</a:t>
                </a:r>
                <a:r>
                  <a:rPr lang="en-US" altLang="ja-JP" sz="1600" dirty="0">
                    <a:latin typeface="メイリオ" panose="020B0604030504040204" pitchFamily="50" charset="-128"/>
                    <a:ea typeface="メイリオ" panose="020B0604030504040204" pitchFamily="50" charset="-128"/>
                  </a:rPr>
                  <a:t>: </a:t>
                </a:r>
                <a:r>
                  <a:rPr lang="en-US" altLang="ja-JP" sz="1600" dirty="0" err="1">
                    <a:latin typeface="メイリオ" panose="020B0604030504040204" pitchFamily="50" charset="-128"/>
                    <a:ea typeface="メイリオ" panose="020B0604030504040204" pitchFamily="50" charset="-128"/>
                  </a:rPr>
                  <a:t>CHARMm</a:t>
                </a:r>
                <a:r>
                  <a:rPr lang="ja-JP" altLang="en-US" sz="1600" dirty="0">
                    <a:latin typeface="メイリオ" panose="020B0604030504040204" pitchFamily="50" charset="-128"/>
                    <a:ea typeface="メイリオ" panose="020B0604030504040204" pitchFamily="50" charset="-128"/>
                  </a:rPr>
                  <a:t> </a:t>
                </a:r>
                <a:r>
                  <a:rPr lang="en-US" altLang="ja-JP" sz="1600" dirty="0">
                    <a:latin typeface="メイリオ" panose="020B0604030504040204" pitchFamily="50" charset="-128"/>
                    <a:ea typeface="メイリオ" panose="020B0604030504040204" pitchFamily="50" charset="-128"/>
                  </a:rPr>
                  <a:t>(</a:t>
                </a:r>
                <a:r>
                  <a:rPr lang="ja-JP" altLang="en-US" sz="1600" dirty="0">
                    <a:latin typeface="メイリオ" panose="020B0604030504040204" pitchFamily="50" charset="-128"/>
                    <a:ea typeface="メイリオ" panose="020B0604030504040204" pitchFamily="50" charset="-128"/>
                  </a:rPr>
                  <a:t>分子運動の計算式</a:t>
                </a:r>
                <a:r>
                  <a:rPr lang="en-US" altLang="ja-JP" sz="1600" dirty="0">
                    <a:latin typeface="メイリオ" panose="020B0604030504040204" pitchFamily="50" charset="-128"/>
                    <a:ea typeface="メイリオ" panose="020B0604030504040204" pitchFamily="50" charset="-128"/>
                  </a:rPr>
                  <a:t>)</a:t>
                </a:r>
              </a:p>
              <a:p>
                <a:pPr marL="0" indent="0">
                  <a:buNone/>
                </a:pPr>
                <a:r>
                  <a:rPr lang="ja-JP" altLang="en-US" sz="1600" dirty="0">
                    <a:latin typeface="メイリオ" panose="020B0604030504040204" pitchFamily="50" charset="-128"/>
                    <a:ea typeface="メイリオ" panose="020B0604030504040204" pitchFamily="50" charset="-128"/>
                  </a:rPr>
                  <a:t>温度：</a:t>
                </a:r>
                <a:r>
                  <a:rPr lang="en-US" altLang="ja-JP" sz="1600" dirty="0">
                    <a:latin typeface="メイリオ" panose="020B0604030504040204" pitchFamily="50" charset="-128"/>
                    <a:ea typeface="メイリオ" panose="020B0604030504040204" pitchFamily="50" charset="-128"/>
                  </a:rPr>
                  <a:t>100 ~ 300K(5K</a:t>
                </a:r>
                <a:r>
                  <a:rPr lang="ja-JP" altLang="en-US" sz="1600" dirty="0">
                    <a:latin typeface="メイリオ" panose="020B0604030504040204" pitchFamily="50" charset="-128"/>
                    <a:ea typeface="メイリオ" panose="020B0604030504040204" pitchFamily="50" charset="-128"/>
                  </a:rPr>
                  <a:t>刻み</a:t>
                </a:r>
                <a:r>
                  <a:rPr lang="en-US" altLang="ja-JP" sz="1600" dirty="0">
                    <a:latin typeface="メイリオ" panose="020B0604030504040204" pitchFamily="50" charset="-128"/>
                    <a:ea typeface="メイリオ" panose="020B0604030504040204" pitchFamily="50" charset="-128"/>
                  </a:rPr>
                  <a:t>)</a:t>
                </a:r>
              </a:p>
              <a:p>
                <a:pPr marL="0" indent="0">
                  <a:buNone/>
                </a:pPr>
                <a:r>
                  <a:rPr lang="ja-JP" altLang="en-US" sz="1600" dirty="0">
                    <a:latin typeface="メイリオ" panose="020B0604030504040204" pitchFamily="50" charset="-128"/>
                    <a:ea typeface="メイリオ" panose="020B0604030504040204" pitchFamily="50" charset="-128"/>
                  </a:rPr>
                  <a:t>座標計算間隔</a:t>
                </a:r>
                <a14:m>
                  <m:oMath xmlns:m="http://schemas.openxmlformats.org/officeDocument/2006/math">
                    <m:r>
                      <a:rPr lang="ja-JP" altLang="en-US" sz="1600" i="1" smtClean="0">
                        <a:latin typeface="Cambria Math" panose="02040503050406030204" pitchFamily="18" charset="0"/>
                        <a:ea typeface="メイリオ" panose="020B0604030504040204" pitchFamily="50" charset="-128"/>
                      </a:rPr>
                      <m:t>∆</m:t>
                    </m:r>
                    <m:r>
                      <a:rPr lang="en-US" altLang="ja-JP" sz="1600" b="0" i="1" smtClean="0">
                        <a:latin typeface="Cambria Math" panose="02040503050406030204" pitchFamily="18" charset="0"/>
                        <a:ea typeface="メイリオ" panose="020B0604030504040204" pitchFamily="50" charset="-128"/>
                      </a:rPr>
                      <m:t>𝑡</m:t>
                    </m:r>
                    <m:r>
                      <a:rPr lang="ja-JP" altLang="en-US" sz="1600" i="1">
                        <a:latin typeface="Cambria Math" panose="02040503050406030204" pitchFamily="18" charset="0"/>
                        <a:ea typeface="メイリオ" panose="020B0604030504040204" pitchFamily="50" charset="-128"/>
                      </a:rPr>
                      <m:t>：</m:t>
                    </m:r>
                  </m:oMath>
                </a14:m>
                <a:r>
                  <a:rPr lang="en-US" altLang="ja-JP" sz="1600" dirty="0">
                    <a:latin typeface="メイリオ" panose="020B0604030504040204" pitchFamily="50" charset="-128"/>
                    <a:ea typeface="メイリオ" panose="020B0604030504040204" pitchFamily="50" charset="-128"/>
                  </a:rPr>
                  <a:t>2fs</a:t>
                </a:r>
              </a:p>
              <a:p>
                <a:pPr marL="0" indent="0">
                  <a:buNone/>
                </a:pPr>
                <a:r>
                  <a:rPr lang="ja-JP" altLang="en-US" sz="1600" dirty="0">
                    <a:latin typeface="メイリオ" panose="020B0604030504040204" pitchFamily="50" charset="-128"/>
                    <a:ea typeface="メイリオ" panose="020B0604030504040204" pitchFamily="50" charset="-128"/>
                  </a:rPr>
                  <a:t>軌跡計算</a:t>
                </a:r>
                <a:r>
                  <a:rPr lang="en-US" altLang="ja-JP" sz="1600" dirty="0">
                    <a:latin typeface="メイリオ" panose="020B0604030504040204" pitchFamily="50" charset="-128"/>
                    <a:ea typeface="メイリオ" panose="020B0604030504040204" pitchFamily="50" charset="-128"/>
                  </a:rPr>
                  <a:t>: 10ps(NPT: 1atm) </a:t>
                </a:r>
              </a:p>
              <a:p>
                <a:pPr marL="0" indent="0">
                  <a:buNone/>
                </a:pPr>
                <a:r>
                  <a:rPr lang="en-US" altLang="ja-JP" sz="1600" dirty="0">
                    <a:latin typeface="メイリオ" panose="020B0604030504040204" pitchFamily="50" charset="-128"/>
                    <a:ea typeface="メイリオ" panose="020B0604030504040204" pitchFamily="50" charset="-128"/>
                  </a:rPr>
                  <a:t>		=&gt; NVT(100ps)</a:t>
                </a:r>
              </a:p>
              <a:p>
                <a:pPr marL="0" indent="0">
                  <a:buNone/>
                </a:pPr>
                <a:r>
                  <a:rPr lang="ja-JP" altLang="en-US" sz="1600" dirty="0">
                    <a:latin typeface="メイリオ" panose="020B0604030504040204" pitchFamily="50" charset="-128"/>
                    <a:ea typeface="メイリオ" panose="020B0604030504040204" pitchFamily="50" charset="-128"/>
                  </a:rPr>
                  <a:t>保存間隔</a:t>
                </a:r>
                <a:r>
                  <a:rPr lang="en-US" altLang="ja-JP" sz="1600" dirty="0">
                    <a:latin typeface="メイリオ" panose="020B0604030504040204" pitchFamily="50" charset="-128"/>
                    <a:ea typeface="メイリオ" panose="020B0604030504040204" pitchFamily="50" charset="-128"/>
                  </a:rPr>
                  <a:t>: 0.1ps</a:t>
                </a:r>
              </a:p>
              <a:p>
                <a:pPr marL="0" indent="0">
                  <a:buNone/>
                </a:pPr>
                <a:r>
                  <a:rPr lang="ja-JP" altLang="en-US" sz="1600" dirty="0">
                    <a:latin typeface="メイリオ" panose="020B0604030504040204" pitchFamily="50" charset="-128"/>
                    <a:ea typeface="メイリオ" panose="020B0604030504040204" pitchFamily="50" charset="-128"/>
                  </a:rPr>
                  <a:t>効率化</a:t>
                </a:r>
                <a:r>
                  <a:rPr lang="en-US" altLang="ja-JP" sz="1600" dirty="0">
                    <a:latin typeface="メイリオ" panose="020B0604030504040204" pitchFamily="50" charset="-128"/>
                    <a:ea typeface="メイリオ" panose="020B0604030504040204" pitchFamily="50" charset="-128"/>
                  </a:rPr>
                  <a:t>: PME</a:t>
                </a:r>
                <a:r>
                  <a:rPr lang="ja-JP" altLang="en-US" sz="1600" dirty="0">
                    <a:latin typeface="メイリオ" panose="020B0604030504040204" pitchFamily="50" charset="-128"/>
                    <a:ea typeface="メイリオ" panose="020B0604030504040204" pitchFamily="50" charset="-128"/>
                  </a:rPr>
                  <a:t>法</a:t>
                </a:r>
                <a:r>
                  <a:rPr lang="en-US" altLang="ja-JP" sz="1600" dirty="0">
                    <a:latin typeface="メイリオ" panose="020B0604030504040204" pitchFamily="50" charset="-128"/>
                    <a:ea typeface="メイリオ" panose="020B0604030504040204" pitchFamily="50" charset="-128"/>
                  </a:rPr>
                  <a:t>,SHAKE</a:t>
                </a:r>
                <a:r>
                  <a:rPr lang="ja-JP" altLang="en-US" sz="1600" dirty="0">
                    <a:latin typeface="メイリオ" panose="020B0604030504040204" pitchFamily="50" charset="-128"/>
                    <a:ea typeface="メイリオ" panose="020B0604030504040204" pitchFamily="50" charset="-128"/>
                  </a:rPr>
                  <a:t>法</a:t>
                </a:r>
              </a:p>
            </p:txBody>
          </p:sp>
        </mc:Choice>
        <mc:Fallback xmlns="">
          <p:sp>
            <p:nvSpPr>
              <p:cNvPr id="3" name="コンテンツ プレースホルダー 2">
                <a:extLst>
                  <a:ext uri="{FF2B5EF4-FFF2-40B4-BE49-F238E27FC236}">
                    <a16:creationId xmlns:a16="http://schemas.microsoft.com/office/drawing/2014/main" id="{4D65B742-513E-4D0F-BBF7-2A46B5B448F2}"/>
                  </a:ext>
                </a:extLst>
              </p:cNvPr>
              <p:cNvSpPr>
                <a:spLocks noGrp="1" noRot="1" noChangeAspect="1" noMove="1" noResize="1" noEditPoints="1" noAdjustHandles="1" noChangeArrowheads="1" noChangeShapeType="1" noTextEdit="1"/>
              </p:cNvSpPr>
              <p:nvPr>
                <p:ph idx="1"/>
              </p:nvPr>
            </p:nvSpPr>
            <p:spPr>
              <a:xfrm>
                <a:off x="5812603" y="3691878"/>
                <a:ext cx="3653249" cy="2886027"/>
              </a:xfrm>
              <a:blipFill>
                <a:blip r:embed="rId3"/>
                <a:stretch>
                  <a:fillRect l="-1002" t="-1268" b="-2960"/>
                </a:stretch>
              </a:blipFill>
            </p:spPr>
            <p:txBody>
              <a:bodyPr/>
              <a:lstStyle/>
              <a:p>
                <a:r>
                  <a:rPr lang="ja-JP" altLang="en-US">
                    <a:noFill/>
                  </a:rPr>
                  <a:t> </a:t>
                </a:r>
              </a:p>
            </p:txBody>
          </p:sp>
        </mc:Fallback>
      </mc:AlternateContent>
      <p:sp>
        <p:nvSpPr>
          <p:cNvPr id="5" name="テキスト ボックス 4">
            <a:extLst>
              <a:ext uri="{FF2B5EF4-FFF2-40B4-BE49-F238E27FC236}">
                <a16:creationId xmlns:a16="http://schemas.microsoft.com/office/drawing/2014/main" id="{9C0F70C0-052C-44B8-BAD3-2A529919D558}"/>
              </a:ext>
            </a:extLst>
          </p:cNvPr>
          <p:cNvSpPr txBox="1"/>
          <p:nvPr/>
        </p:nvSpPr>
        <p:spPr>
          <a:xfrm>
            <a:off x="5201712" y="985254"/>
            <a:ext cx="3176599" cy="369332"/>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&lt;</a:t>
            </a:r>
            <a:r>
              <a:rPr lang="ja-JP" altLang="en-US" dirty="0">
                <a:latin typeface="メイリオ" panose="020B0604030504040204" pitchFamily="50" charset="-128"/>
                <a:ea typeface="メイリオ" panose="020B0604030504040204" pitchFamily="50" charset="-128"/>
              </a:rPr>
              <a:t>使用分子</a:t>
            </a:r>
            <a:r>
              <a:rPr lang="en-US" altLang="ja-JP" dirty="0">
                <a:latin typeface="メイリオ" panose="020B0604030504040204" pitchFamily="50" charset="-128"/>
                <a:ea typeface="メイリオ" panose="020B0604030504040204" pitchFamily="50" charset="-128"/>
              </a:rPr>
              <a:t>&gt;</a:t>
            </a:r>
            <a:endParaRPr lang="ja-JP" altLang="en-US" dirty="0">
              <a:latin typeface="メイリオ" panose="020B0604030504040204" pitchFamily="50" charset="-128"/>
              <a:ea typeface="メイリオ" panose="020B0604030504040204" pitchFamily="50" charset="-128"/>
            </a:endParaRPr>
          </a:p>
        </p:txBody>
      </p:sp>
      <p:grpSp>
        <p:nvGrpSpPr>
          <p:cNvPr id="10" name="グループ化 9">
            <a:extLst>
              <a:ext uri="{FF2B5EF4-FFF2-40B4-BE49-F238E27FC236}">
                <a16:creationId xmlns:a16="http://schemas.microsoft.com/office/drawing/2014/main" id="{921DC260-A105-4E28-B710-28ECA83E3289}"/>
              </a:ext>
            </a:extLst>
          </p:cNvPr>
          <p:cNvGrpSpPr/>
          <p:nvPr/>
        </p:nvGrpSpPr>
        <p:grpSpPr>
          <a:xfrm>
            <a:off x="89001" y="1387010"/>
            <a:ext cx="5618737" cy="2217021"/>
            <a:chOff x="6649611" y="1662287"/>
            <a:chExt cx="5795034" cy="2286586"/>
          </a:xfrm>
        </p:grpSpPr>
        <p:pic>
          <p:nvPicPr>
            <p:cNvPr id="12" name="図 11">
              <a:extLst>
                <a:ext uri="{FF2B5EF4-FFF2-40B4-BE49-F238E27FC236}">
                  <a16:creationId xmlns:a16="http://schemas.microsoft.com/office/drawing/2014/main" id="{4898A34C-6497-487D-A42A-AC753F909068}"/>
                </a:ext>
              </a:extLst>
            </p:cNvPr>
            <p:cNvPicPr>
              <a:picLocks noChangeAspect="1"/>
            </p:cNvPicPr>
            <p:nvPr/>
          </p:nvPicPr>
          <p:blipFill rotWithShape="1">
            <a:blip r:embed="rId4"/>
            <a:srcRect l="12367" t="32126" r="31827" b="38082"/>
            <a:stretch/>
          </p:blipFill>
          <p:spPr>
            <a:xfrm>
              <a:off x="7215806" y="1662287"/>
              <a:ext cx="4578035" cy="1527462"/>
            </a:xfrm>
            <a:prstGeom prst="rect">
              <a:avLst/>
            </a:prstGeom>
          </p:spPr>
        </p:pic>
        <p:sp>
          <p:nvSpPr>
            <p:cNvPr id="13" name="正方形/長方形 12">
              <a:extLst>
                <a:ext uri="{FF2B5EF4-FFF2-40B4-BE49-F238E27FC236}">
                  <a16:creationId xmlns:a16="http://schemas.microsoft.com/office/drawing/2014/main" id="{AC68F2EB-0318-4395-944F-73ED7FDF029E}"/>
                </a:ext>
              </a:extLst>
            </p:cNvPr>
            <p:cNvSpPr/>
            <p:nvPr/>
          </p:nvSpPr>
          <p:spPr>
            <a:xfrm>
              <a:off x="6839435" y="3673168"/>
              <a:ext cx="5094316" cy="275705"/>
            </a:xfrm>
            <a:prstGeom prst="rect">
              <a:avLst/>
            </a:prstGeom>
          </p:spPr>
          <p:txBody>
            <a:bodyPr wrap="square">
              <a:spAutoFit/>
            </a:bodyPr>
            <a:lstStyle/>
            <a:p>
              <a:pPr algn="ctr"/>
              <a:r>
                <a:rPr lang="en-US" altLang="ja-JP" sz="1137" dirty="0">
                  <a:hlinkClick r:id="rId5"/>
                </a:rPr>
                <a:t>https://www.comtec.daikin.co.jp/SC/prd/ds/charmm.html</a:t>
              </a:r>
              <a:endParaRPr lang="ja-JP" altLang="en-US" sz="1137" dirty="0"/>
            </a:p>
          </p:txBody>
        </p:sp>
        <p:sp>
          <p:nvSpPr>
            <p:cNvPr id="14" name="テキスト ボックス 13">
              <a:extLst>
                <a:ext uri="{FF2B5EF4-FFF2-40B4-BE49-F238E27FC236}">
                  <a16:creationId xmlns:a16="http://schemas.microsoft.com/office/drawing/2014/main" id="{2FEA0206-F1A8-4FA0-A55C-551A2D75B3A2}"/>
                </a:ext>
              </a:extLst>
            </p:cNvPr>
            <p:cNvSpPr txBox="1"/>
            <p:nvPr/>
          </p:nvSpPr>
          <p:spPr>
            <a:xfrm>
              <a:off x="6649611" y="3331777"/>
              <a:ext cx="5795034" cy="349177"/>
            </a:xfrm>
            <a:prstGeom prst="rect">
              <a:avLst/>
            </a:prstGeom>
            <a:noFill/>
          </p:spPr>
          <p:txBody>
            <a:bodyPr wrap="square" rtlCol="0">
              <a:spAutoFit/>
            </a:bodyPr>
            <a:lstStyle/>
            <a:p>
              <a:pPr algn="ctr"/>
              <a:r>
                <a:rPr lang="en-US" altLang="ja-JP" sz="1600" dirty="0"/>
                <a:t>Discovery</a:t>
              </a:r>
              <a:r>
                <a:rPr lang="ja-JP" altLang="en-US" sz="1600" dirty="0"/>
                <a:t> </a:t>
              </a:r>
              <a:r>
                <a:rPr lang="en-US" altLang="ja-JP" sz="1600" dirty="0"/>
                <a:t>Studio 2017 R2(BIOVIA, </a:t>
              </a:r>
              <a:r>
                <a:rPr lang="ja-JP" altLang="en-US" sz="1600" dirty="0"/>
                <a:t>東海大学総合情報センター</a:t>
              </a:r>
              <a:r>
                <a:rPr lang="en-US" altLang="ja-JP" sz="1600" dirty="0"/>
                <a:t>)</a:t>
              </a:r>
            </a:p>
          </p:txBody>
        </p:sp>
      </p:grpSp>
      <p:pic>
        <p:nvPicPr>
          <p:cNvPr id="15" name="Picture 2" descr="電気陰性度">
            <a:extLst>
              <a:ext uri="{FF2B5EF4-FFF2-40B4-BE49-F238E27FC236}">
                <a16:creationId xmlns:a16="http://schemas.microsoft.com/office/drawing/2014/main" id="{CC9C4447-93A1-4FA3-A90A-95E57D9EB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084" y="3635332"/>
            <a:ext cx="5281020" cy="2530489"/>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2A3B1218-B3CB-496E-A199-425470BC893F}"/>
              </a:ext>
            </a:extLst>
          </p:cNvPr>
          <p:cNvSpPr txBox="1"/>
          <p:nvPr/>
        </p:nvSpPr>
        <p:spPr>
          <a:xfrm>
            <a:off x="1180016" y="6134582"/>
            <a:ext cx="3436708" cy="338554"/>
          </a:xfrm>
          <a:prstGeom prst="rect">
            <a:avLst/>
          </a:prstGeom>
          <a:noFill/>
        </p:spPr>
        <p:txBody>
          <a:bodyPr wrap="square" rtlCol="0">
            <a:spAutoFit/>
          </a:bodyPr>
          <a:lstStyle/>
          <a:p>
            <a:r>
              <a:rPr kumimoji="1" lang="en-US" altLang="ja-JP" sz="1600" dirty="0"/>
              <a:t>Fig.5. table of electronegativity</a:t>
            </a:r>
            <a:endParaRPr kumimoji="1" lang="ja-JP" altLang="en-US" sz="1600" dirty="0"/>
          </a:p>
        </p:txBody>
      </p:sp>
      <p:sp>
        <p:nvSpPr>
          <p:cNvPr id="17" name="正方形/長方形 16">
            <a:extLst>
              <a:ext uri="{FF2B5EF4-FFF2-40B4-BE49-F238E27FC236}">
                <a16:creationId xmlns:a16="http://schemas.microsoft.com/office/drawing/2014/main" id="{2060EE61-7DB9-4F3B-8153-9399274C9D9C}"/>
              </a:ext>
            </a:extLst>
          </p:cNvPr>
          <p:cNvSpPr/>
          <p:nvPr/>
        </p:nvSpPr>
        <p:spPr>
          <a:xfrm>
            <a:off x="234169" y="6442359"/>
            <a:ext cx="4576502" cy="325795"/>
          </a:xfrm>
          <a:prstGeom prst="rect">
            <a:avLst/>
          </a:prstGeom>
        </p:spPr>
        <p:txBody>
          <a:bodyPr wrap="square">
            <a:spAutoFit/>
          </a:bodyPr>
          <a:lstStyle/>
          <a:p>
            <a:r>
              <a:rPr lang="en-US" altLang="ja-JP" sz="1517" dirty="0">
                <a:hlinkClick r:id="rId7"/>
              </a:rPr>
              <a:t>http://manabu-chemistry.com/archives/45724713.html</a:t>
            </a:r>
            <a:endParaRPr lang="ja-JP" altLang="en-US" sz="1517" dirty="0"/>
          </a:p>
        </p:txBody>
      </p:sp>
      <p:pic>
        <p:nvPicPr>
          <p:cNvPr id="18" name="図 17">
            <a:extLst>
              <a:ext uri="{FF2B5EF4-FFF2-40B4-BE49-F238E27FC236}">
                <a16:creationId xmlns:a16="http://schemas.microsoft.com/office/drawing/2014/main" id="{45F923A7-DF65-4C5B-855D-558F8EDBC99B}"/>
              </a:ext>
            </a:extLst>
          </p:cNvPr>
          <p:cNvPicPr>
            <a:picLocks noChangeAspect="1"/>
          </p:cNvPicPr>
          <p:nvPr/>
        </p:nvPicPr>
        <p:blipFill>
          <a:blip r:embed="rId8"/>
          <a:stretch>
            <a:fillRect/>
          </a:stretch>
        </p:blipFill>
        <p:spPr>
          <a:xfrm>
            <a:off x="6055532" y="1075740"/>
            <a:ext cx="2954541" cy="2139639"/>
          </a:xfrm>
          <a:prstGeom prst="rect">
            <a:avLst/>
          </a:prstGeom>
        </p:spPr>
      </p:pic>
      <p:sp>
        <p:nvSpPr>
          <p:cNvPr id="19" name="テキスト ボックス 18">
            <a:extLst>
              <a:ext uri="{FF2B5EF4-FFF2-40B4-BE49-F238E27FC236}">
                <a16:creationId xmlns:a16="http://schemas.microsoft.com/office/drawing/2014/main" id="{1501CA72-68A4-4550-81B2-501E14536B08}"/>
              </a:ext>
            </a:extLst>
          </p:cNvPr>
          <p:cNvSpPr txBox="1"/>
          <p:nvPr/>
        </p:nvSpPr>
        <p:spPr>
          <a:xfrm>
            <a:off x="6267903" y="3226315"/>
            <a:ext cx="2790982" cy="338554"/>
          </a:xfrm>
          <a:prstGeom prst="rect">
            <a:avLst/>
          </a:prstGeom>
          <a:noFill/>
        </p:spPr>
        <p:txBody>
          <a:bodyPr wrap="square" rtlCol="0">
            <a:spAutoFit/>
          </a:bodyPr>
          <a:lstStyle/>
          <a:p>
            <a:r>
              <a:rPr kumimoji="1" lang="en-US" altLang="ja-JP" sz="1600" dirty="0"/>
              <a:t>Fig.4.Water molecule (TIP3P)</a:t>
            </a:r>
            <a:endParaRPr kumimoji="1" lang="ja-JP" altLang="en-US" sz="1600" dirty="0"/>
          </a:p>
        </p:txBody>
      </p:sp>
      <p:sp>
        <p:nvSpPr>
          <p:cNvPr id="20" name="テキスト ボックス 19">
            <a:extLst>
              <a:ext uri="{FF2B5EF4-FFF2-40B4-BE49-F238E27FC236}">
                <a16:creationId xmlns:a16="http://schemas.microsoft.com/office/drawing/2014/main" id="{25FE09B3-CBA6-43CC-A485-D8862CE006C8}"/>
              </a:ext>
            </a:extLst>
          </p:cNvPr>
          <p:cNvSpPr txBox="1"/>
          <p:nvPr/>
        </p:nvSpPr>
        <p:spPr>
          <a:xfrm>
            <a:off x="24416" y="1017678"/>
            <a:ext cx="3176599" cy="369332"/>
          </a:xfrm>
          <a:prstGeom prst="rect">
            <a:avLst/>
          </a:prstGeom>
          <a:noFill/>
        </p:spPr>
        <p:txBody>
          <a:bodyPr wrap="square" rtlCol="0">
            <a:spAutoFit/>
          </a:bodyPr>
          <a:lstStyle/>
          <a:p>
            <a:r>
              <a:rPr lang="en-US" altLang="ja-JP" dirty="0">
                <a:latin typeface="メイリオ" panose="020B0604030504040204" pitchFamily="50" charset="-128"/>
                <a:ea typeface="メイリオ" panose="020B0604030504040204" pitchFamily="50" charset="-128"/>
              </a:rPr>
              <a:t>&lt;</a:t>
            </a:r>
            <a:r>
              <a:rPr lang="ja-JP" altLang="en-US" dirty="0">
                <a:latin typeface="メイリオ" panose="020B0604030504040204" pitchFamily="50" charset="-128"/>
                <a:ea typeface="メイリオ" panose="020B0604030504040204" pitchFamily="50" charset="-128"/>
              </a:rPr>
              <a:t>シミュレーションソフト</a:t>
            </a:r>
            <a:r>
              <a:rPr lang="en-US" altLang="ja-JP" dirty="0">
                <a:latin typeface="メイリオ" panose="020B0604030504040204" pitchFamily="50" charset="-128"/>
                <a:ea typeface="メイリオ" panose="020B0604030504040204" pitchFamily="50" charset="-128"/>
              </a:rPr>
              <a:t>&gt;</a:t>
            </a: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60172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67B06EFA-4172-487C-8C38-4020CF4C2B57}"/>
              </a:ext>
            </a:extLst>
          </p:cNvPr>
          <p:cNvPicPr>
            <a:picLocks noChangeAspect="1"/>
          </p:cNvPicPr>
          <p:nvPr/>
        </p:nvPicPr>
        <p:blipFill rotWithShape="1">
          <a:blip r:embed="rId3"/>
          <a:srcRect l="24848" t="32044" r="40036" b="25338"/>
          <a:stretch/>
        </p:blipFill>
        <p:spPr>
          <a:xfrm>
            <a:off x="825663" y="1311026"/>
            <a:ext cx="4177723" cy="3168909"/>
          </a:xfrm>
          <a:prstGeom prst="rect">
            <a:avLst/>
          </a:prstGeom>
        </p:spPr>
      </p:pic>
      <p:sp>
        <p:nvSpPr>
          <p:cNvPr id="2" name="タイトル 1">
            <a:extLst>
              <a:ext uri="{FF2B5EF4-FFF2-40B4-BE49-F238E27FC236}">
                <a16:creationId xmlns:a16="http://schemas.microsoft.com/office/drawing/2014/main" id="{91238400-CCD1-463C-BFAC-55B98B2D606B}"/>
              </a:ext>
            </a:extLst>
          </p:cNvPr>
          <p:cNvSpPr>
            <a:spLocks noGrp="1"/>
          </p:cNvSpPr>
          <p:nvPr>
            <p:ph type="title"/>
          </p:nvPr>
        </p:nvSpPr>
        <p:spPr>
          <a:xfrm>
            <a:off x="681036" y="308588"/>
            <a:ext cx="8543925" cy="952159"/>
          </a:xfrm>
        </p:spPr>
        <p:txBody>
          <a:bodyPr/>
          <a:lstStyle/>
          <a:p>
            <a:r>
              <a:rPr lang="ja-JP" altLang="en-US" dirty="0"/>
              <a:t>結果１</a:t>
            </a:r>
            <a:r>
              <a:rPr lang="en-US" altLang="ja-JP" dirty="0"/>
              <a:t>: </a:t>
            </a:r>
            <a:r>
              <a:rPr lang="ja-JP" altLang="en-US" dirty="0"/>
              <a:t>密度の温度依存性</a:t>
            </a:r>
            <a:endParaRPr kumimoji="1" lang="ja-JP" altLang="en-US" dirty="0"/>
          </a:p>
        </p:txBody>
      </p:sp>
      <p:pic>
        <p:nvPicPr>
          <p:cNvPr id="5" name="図 4">
            <a:extLst>
              <a:ext uri="{FF2B5EF4-FFF2-40B4-BE49-F238E27FC236}">
                <a16:creationId xmlns:a16="http://schemas.microsoft.com/office/drawing/2014/main" id="{670147B1-E9B3-4EB0-9120-181A4A06C7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0625" y="1269559"/>
            <a:ext cx="3376358" cy="3254090"/>
          </a:xfrm>
          <a:prstGeom prst="rect">
            <a:avLst/>
          </a:prstGeom>
        </p:spPr>
      </p:pic>
      <p:sp>
        <p:nvSpPr>
          <p:cNvPr id="6" name="テキスト ボックス 5">
            <a:extLst>
              <a:ext uri="{FF2B5EF4-FFF2-40B4-BE49-F238E27FC236}">
                <a16:creationId xmlns:a16="http://schemas.microsoft.com/office/drawing/2014/main" id="{0AEA592D-2725-4993-B592-F5885D9B6A96}"/>
              </a:ext>
            </a:extLst>
          </p:cNvPr>
          <p:cNvSpPr txBox="1"/>
          <p:nvPr/>
        </p:nvSpPr>
        <p:spPr>
          <a:xfrm>
            <a:off x="6270732" y="4455616"/>
            <a:ext cx="2456145" cy="392415"/>
          </a:xfrm>
          <a:prstGeom prst="rect">
            <a:avLst/>
          </a:prstGeom>
          <a:noFill/>
        </p:spPr>
        <p:txBody>
          <a:bodyPr wrap="square" rtlCol="0">
            <a:spAutoFit/>
          </a:bodyPr>
          <a:lstStyle/>
          <a:p>
            <a:pPr algn="ctr"/>
            <a:r>
              <a:rPr kumimoji="1" lang="en-US" altLang="ja-JP" sz="1950" dirty="0"/>
              <a:t>T(K)</a:t>
            </a:r>
            <a:endParaRPr kumimoji="1" lang="ja-JP" altLang="en-US" sz="1950" dirty="0"/>
          </a:p>
        </p:txBody>
      </p:sp>
      <mc:AlternateContent xmlns:mc="http://schemas.openxmlformats.org/markup-compatibility/2006" xmlns:a14="http://schemas.microsoft.com/office/drawing/2010/main">
        <mc:Choice Requires="a14">
          <p:sp>
            <p:nvSpPr>
              <p:cNvPr id="8" name="テキスト ボックス 7">
                <a:extLst>
                  <a:ext uri="{FF2B5EF4-FFF2-40B4-BE49-F238E27FC236}">
                    <a16:creationId xmlns:a16="http://schemas.microsoft.com/office/drawing/2014/main" id="{DC4CB93C-8CE5-4E30-A492-D94ED7D10FCC}"/>
                  </a:ext>
                </a:extLst>
              </p:cNvPr>
              <p:cNvSpPr txBox="1"/>
              <p:nvPr/>
            </p:nvSpPr>
            <p:spPr>
              <a:xfrm rot="16200000">
                <a:off x="4049030" y="2723469"/>
                <a:ext cx="3095992" cy="392415"/>
              </a:xfrm>
              <a:prstGeom prst="rect">
                <a:avLst/>
              </a:prstGeom>
              <a:noFill/>
            </p:spPr>
            <p:txBody>
              <a:bodyPr wrap="square" rtlCol="0">
                <a:spAutoFit/>
              </a:bodyPr>
              <a:lstStyle/>
              <a:p>
                <a:pPr algn="ctr"/>
                <a14:m>
                  <m:oMath xmlns:m="http://schemas.openxmlformats.org/officeDocument/2006/math">
                    <m:sSub>
                      <m:sSubPr>
                        <m:ctrlPr>
                          <a:rPr kumimoji="1" lang="en-US" altLang="ja-JP" sz="1950" i="1" smtClean="0">
                            <a:latin typeface="Cambria Math" panose="02040503050406030204" pitchFamily="18" charset="0"/>
                          </a:rPr>
                        </m:ctrlPr>
                      </m:sSubPr>
                      <m:e>
                        <m:r>
                          <m:rPr>
                            <m:sty m:val="p"/>
                          </m:rPr>
                          <a:rPr kumimoji="1" lang="en-US" altLang="ja-JP" sz="1950">
                            <a:latin typeface="Cambria Math" panose="02040503050406030204" pitchFamily="18" charset="0"/>
                          </a:rPr>
                          <m:t>H</m:t>
                        </m:r>
                      </m:e>
                      <m:sub>
                        <m:r>
                          <a:rPr kumimoji="1" lang="en-US" altLang="ja-JP" sz="1950">
                            <a:latin typeface="Cambria Math" panose="02040503050406030204" pitchFamily="18" charset="0"/>
                          </a:rPr>
                          <m:t>2</m:t>
                        </m:r>
                      </m:sub>
                    </m:sSub>
                    <m:r>
                      <m:rPr>
                        <m:sty m:val="p"/>
                      </m:rPr>
                      <a:rPr kumimoji="1" lang="en-US" altLang="ja-JP" sz="1950">
                        <a:latin typeface="Cambria Math" panose="02040503050406030204" pitchFamily="18" charset="0"/>
                      </a:rPr>
                      <m:t>O</m:t>
                    </m:r>
                    <m:r>
                      <a:rPr kumimoji="1" lang="en-US" altLang="ja-JP" sz="1950">
                        <a:latin typeface="Cambria Math" panose="02040503050406030204" pitchFamily="18" charset="0"/>
                      </a:rPr>
                      <m:t> </m:t>
                    </m:r>
                    <m:r>
                      <m:rPr>
                        <m:sty m:val="p"/>
                      </m:rPr>
                      <a:rPr kumimoji="1" lang="en-US" altLang="ja-JP" sz="1950">
                        <a:latin typeface="Cambria Math" panose="02040503050406030204" pitchFamily="18" charset="0"/>
                      </a:rPr>
                      <m:t>Density</m:t>
                    </m:r>
                    <m:r>
                      <a:rPr kumimoji="1" lang="en-US" altLang="ja-JP" sz="1950" i="1">
                        <a:latin typeface="Cambria Math" panose="02040503050406030204" pitchFamily="18" charset="0"/>
                      </a:rPr>
                      <m:t>(</m:t>
                    </m:r>
                    <m:r>
                      <a:rPr kumimoji="1" lang="en-US" altLang="ja-JP" sz="1950" i="1">
                        <a:latin typeface="Cambria Math" panose="02040503050406030204" pitchFamily="18" charset="0"/>
                      </a:rPr>
                      <m:t>𝑔</m:t>
                    </m:r>
                    <m:r>
                      <a:rPr kumimoji="1" lang="en-US" altLang="ja-JP" sz="1950" i="1">
                        <a:latin typeface="Cambria Math" panose="02040503050406030204" pitchFamily="18" charset="0"/>
                      </a:rPr>
                      <m:t>/</m:t>
                    </m:r>
                    <m:r>
                      <a:rPr kumimoji="1" lang="en-US" altLang="ja-JP" sz="1950" i="1">
                        <a:latin typeface="Cambria Math" panose="02040503050406030204" pitchFamily="18" charset="0"/>
                      </a:rPr>
                      <m:t>𝑐</m:t>
                    </m:r>
                    <m:sSup>
                      <m:sSupPr>
                        <m:ctrlPr>
                          <a:rPr kumimoji="1" lang="en-US" altLang="ja-JP" sz="1950" i="1">
                            <a:latin typeface="Cambria Math" panose="02040503050406030204" pitchFamily="18" charset="0"/>
                          </a:rPr>
                        </m:ctrlPr>
                      </m:sSupPr>
                      <m:e>
                        <m:r>
                          <a:rPr kumimoji="1" lang="en-US" altLang="ja-JP" sz="1950" i="1">
                            <a:latin typeface="Cambria Math" panose="02040503050406030204" pitchFamily="18" charset="0"/>
                          </a:rPr>
                          <m:t>𝑚</m:t>
                        </m:r>
                      </m:e>
                      <m:sup>
                        <m:r>
                          <a:rPr kumimoji="1" lang="en-US" altLang="ja-JP" sz="1950" i="1">
                            <a:latin typeface="Cambria Math" panose="02040503050406030204" pitchFamily="18" charset="0"/>
                          </a:rPr>
                          <m:t>3</m:t>
                        </m:r>
                      </m:sup>
                    </m:sSup>
                  </m:oMath>
                </a14:m>
                <a:r>
                  <a:rPr kumimoji="1" lang="en-US" altLang="ja-JP" sz="1950" dirty="0"/>
                  <a:t>)</a:t>
                </a:r>
                <a:endParaRPr kumimoji="1" lang="ja-JP" altLang="en-US" sz="1950" dirty="0"/>
              </a:p>
            </p:txBody>
          </p:sp>
        </mc:Choice>
        <mc:Fallback xmlns="">
          <p:sp>
            <p:nvSpPr>
              <p:cNvPr id="8" name="テキスト ボックス 7">
                <a:extLst>
                  <a:ext uri="{FF2B5EF4-FFF2-40B4-BE49-F238E27FC236}">
                    <a16:creationId xmlns:a16="http://schemas.microsoft.com/office/drawing/2014/main" id="{DC4CB93C-8CE5-4E30-A492-D94ED7D10FCC}"/>
                  </a:ext>
                </a:extLst>
              </p:cNvPr>
              <p:cNvSpPr txBox="1">
                <a:spLocks noRot="1" noChangeAspect="1" noMove="1" noResize="1" noEditPoints="1" noAdjustHandles="1" noChangeArrowheads="1" noChangeShapeType="1" noTextEdit="1"/>
              </p:cNvSpPr>
              <p:nvPr/>
            </p:nvSpPr>
            <p:spPr>
              <a:xfrm rot="16200000">
                <a:off x="4049030" y="2723469"/>
                <a:ext cx="3095992" cy="392415"/>
              </a:xfrm>
              <a:prstGeom prst="rect">
                <a:avLst/>
              </a:prstGeom>
              <a:blipFill>
                <a:blip r:embed="rId5"/>
                <a:stretch>
                  <a:fillRect l="-7813" r="-26563"/>
                </a:stretch>
              </a:blipFill>
            </p:spPr>
            <p:txBody>
              <a:bodyPr/>
              <a:lstStyle/>
              <a:p>
                <a:r>
                  <a:rPr lang="ja-JP" altLang="en-US">
                    <a:noFill/>
                  </a:rPr>
                  <a:t> </a:t>
                </a:r>
              </a:p>
            </p:txBody>
          </p:sp>
        </mc:Fallback>
      </mc:AlternateContent>
      <p:cxnSp>
        <p:nvCxnSpPr>
          <p:cNvPr id="10" name="直線コネクタ 9">
            <a:extLst>
              <a:ext uri="{FF2B5EF4-FFF2-40B4-BE49-F238E27FC236}">
                <a16:creationId xmlns:a16="http://schemas.microsoft.com/office/drawing/2014/main" id="{9687923B-C3F2-4888-A351-A8A1FB683A1F}"/>
              </a:ext>
            </a:extLst>
          </p:cNvPr>
          <p:cNvCxnSpPr>
            <a:cxnSpLocks/>
          </p:cNvCxnSpPr>
          <p:nvPr/>
        </p:nvCxnSpPr>
        <p:spPr>
          <a:xfrm>
            <a:off x="7444525" y="1564419"/>
            <a:ext cx="0" cy="27588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56A34F8-7BF5-4664-8C37-BD0624A27F76}"/>
              </a:ext>
            </a:extLst>
          </p:cNvPr>
          <p:cNvCxnSpPr>
            <a:cxnSpLocks/>
          </p:cNvCxnSpPr>
          <p:nvPr/>
        </p:nvCxnSpPr>
        <p:spPr>
          <a:xfrm>
            <a:off x="6168956" y="1550848"/>
            <a:ext cx="124842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65440ACC-3199-43B0-A255-81596B8C9809}"/>
                  </a:ext>
                </a:extLst>
              </p:cNvPr>
              <p:cNvSpPr txBox="1"/>
              <p:nvPr/>
            </p:nvSpPr>
            <p:spPr>
              <a:xfrm>
                <a:off x="6640302" y="322538"/>
                <a:ext cx="2786506" cy="1004890"/>
              </a:xfrm>
              <a:prstGeom prst="rect">
                <a:avLst/>
              </a:prstGeom>
              <a:noFill/>
            </p:spPr>
            <p:txBody>
              <a:bodyPr wrap="square" rtlCol="0">
                <a:spAutoFit/>
              </a:bodyPr>
              <a:lstStyle/>
              <a:p>
                <a:pPr algn="ctr"/>
                <a:r>
                  <a:rPr kumimoji="1" lang="en-US" altLang="ja-JP" sz="1950" dirty="0">
                    <a:latin typeface="Cambria Math" panose="02040503050406030204" pitchFamily="18" charset="0"/>
                  </a:rPr>
                  <a:t>Reduced Temperature</a:t>
                </a:r>
              </a:p>
              <a:p>
                <a:pPr/>
                <a14:m>
                  <m:oMathPara xmlns:m="http://schemas.openxmlformats.org/officeDocument/2006/math">
                    <m:oMathParaPr>
                      <m:jc m:val="centerGroup"/>
                    </m:oMathParaPr>
                    <m:oMath xmlns:m="http://schemas.openxmlformats.org/officeDocument/2006/math">
                      <m:r>
                        <a:rPr kumimoji="1" lang="en-US" altLang="ja-JP" sz="1950" i="1">
                          <a:latin typeface="Cambria Math" panose="02040503050406030204" pitchFamily="18" charset="0"/>
                        </a:rPr>
                        <m:t>𝑡</m:t>
                      </m:r>
                      <m:r>
                        <a:rPr kumimoji="1" lang="en-US" altLang="ja-JP" sz="1950" i="1">
                          <a:latin typeface="Cambria Math" panose="02040503050406030204" pitchFamily="18" charset="0"/>
                          <a:ea typeface="Cambria Math" panose="02040503050406030204" pitchFamily="18" charset="0"/>
                        </a:rPr>
                        <m:t>≡</m:t>
                      </m:r>
                      <m:f>
                        <m:fPr>
                          <m:ctrlPr>
                            <a:rPr kumimoji="1" lang="en-US" altLang="ja-JP" sz="1950" i="1">
                              <a:latin typeface="Cambria Math" panose="02040503050406030204" pitchFamily="18" charset="0"/>
                            </a:rPr>
                          </m:ctrlPr>
                        </m:fPr>
                        <m:num>
                          <m:r>
                            <a:rPr kumimoji="1" lang="en-US" altLang="ja-JP" sz="1950" i="1">
                              <a:latin typeface="Cambria Math" panose="02040503050406030204" pitchFamily="18" charset="0"/>
                            </a:rPr>
                            <m:t>𝑇</m:t>
                          </m:r>
                          <m:r>
                            <a:rPr kumimoji="1" lang="en-US" altLang="ja-JP" sz="1950" i="1">
                              <a:latin typeface="Cambria Math" panose="02040503050406030204" pitchFamily="18" charset="0"/>
                            </a:rPr>
                            <m:t> −</m:t>
                          </m:r>
                          <m:sSub>
                            <m:sSubPr>
                              <m:ctrlPr>
                                <a:rPr kumimoji="1" lang="en-US" altLang="ja-JP" sz="1950" i="1">
                                  <a:latin typeface="Cambria Math" panose="02040503050406030204" pitchFamily="18" charset="0"/>
                                </a:rPr>
                              </m:ctrlPr>
                            </m:sSubPr>
                            <m:e>
                              <m:r>
                                <a:rPr kumimoji="1" lang="en-US" altLang="ja-JP" sz="1950" i="1">
                                  <a:latin typeface="Cambria Math" panose="02040503050406030204" pitchFamily="18" charset="0"/>
                                </a:rPr>
                                <m:t>𝑇</m:t>
                              </m:r>
                            </m:e>
                            <m:sub>
                              <m:r>
                                <a:rPr kumimoji="1" lang="en-US" altLang="ja-JP" sz="1950" i="1">
                                  <a:latin typeface="Cambria Math" panose="02040503050406030204" pitchFamily="18" charset="0"/>
                                </a:rPr>
                                <m:t>𝑐</m:t>
                              </m:r>
                            </m:sub>
                          </m:sSub>
                        </m:num>
                        <m:den>
                          <m:sSub>
                            <m:sSubPr>
                              <m:ctrlPr>
                                <a:rPr kumimoji="1" lang="en-US" altLang="ja-JP" sz="1950" i="1">
                                  <a:latin typeface="Cambria Math" panose="02040503050406030204" pitchFamily="18" charset="0"/>
                                </a:rPr>
                              </m:ctrlPr>
                            </m:sSubPr>
                            <m:e>
                              <m:r>
                                <a:rPr kumimoji="1" lang="en-US" altLang="ja-JP" sz="1950" i="1">
                                  <a:latin typeface="Cambria Math" panose="02040503050406030204" pitchFamily="18" charset="0"/>
                                </a:rPr>
                                <m:t>𝑇</m:t>
                              </m:r>
                            </m:e>
                            <m:sub>
                              <m:r>
                                <a:rPr kumimoji="1" lang="en-US" altLang="ja-JP" sz="1950" i="1">
                                  <a:latin typeface="Cambria Math" panose="02040503050406030204" pitchFamily="18" charset="0"/>
                                </a:rPr>
                                <m:t>𝑐</m:t>
                              </m:r>
                            </m:sub>
                          </m:sSub>
                        </m:den>
                      </m:f>
                    </m:oMath>
                  </m:oMathPara>
                </a14:m>
                <a:endParaRPr kumimoji="1" lang="ja-JP" altLang="en-US" sz="1950" dirty="0"/>
              </a:p>
            </p:txBody>
          </p:sp>
        </mc:Choice>
        <mc:Fallback xmlns="">
          <p:sp>
            <p:nvSpPr>
              <p:cNvPr id="17" name="テキスト ボックス 16">
                <a:extLst>
                  <a:ext uri="{FF2B5EF4-FFF2-40B4-BE49-F238E27FC236}">
                    <a16:creationId xmlns:a16="http://schemas.microsoft.com/office/drawing/2014/main" id="{65440ACC-3199-43B0-A255-81596B8C9809}"/>
                  </a:ext>
                </a:extLst>
              </p:cNvPr>
              <p:cNvSpPr txBox="1">
                <a:spLocks noRot="1" noChangeAspect="1" noMove="1" noResize="1" noEditPoints="1" noAdjustHandles="1" noChangeArrowheads="1" noChangeShapeType="1" noTextEdit="1"/>
              </p:cNvSpPr>
              <p:nvPr/>
            </p:nvSpPr>
            <p:spPr>
              <a:xfrm>
                <a:off x="6640302" y="322538"/>
                <a:ext cx="2786506" cy="1004890"/>
              </a:xfrm>
              <a:prstGeom prst="rect">
                <a:avLst/>
              </a:prstGeom>
              <a:blipFill>
                <a:blip r:embed="rId6"/>
                <a:stretch>
                  <a:fillRect t="-303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4E232C37-F9A2-435F-B014-1EF639017020}"/>
                  </a:ext>
                </a:extLst>
              </p:cNvPr>
              <p:cNvSpPr txBox="1"/>
              <p:nvPr/>
            </p:nvSpPr>
            <p:spPr>
              <a:xfrm>
                <a:off x="192095" y="5018919"/>
                <a:ext cx="2141621" cy="1292662"/>
              </a:xfrm>
              <a:prstGeom prst="rect">
                <a:avLst/>
              </a:prstGeom>
              <a:noFill/>
            </p:spPr>
            <p:txBody>
              <a:bodyPr wrap="square" rtlCol="0">
                <a:spAutoFit/>
              </a:bodyPr>
              <a:lstStyle/>
              <a:p>
                <a:pPr algn="ctr"/>
                <a:r>
                  <a:rPr kumimoji="1" lang="en-US" altLang="ja-JP" sz="1950" dirty="0">
                    <a:latin typeface="Times New Roman" panose="02020603050405020304" pitchFamily="18" charset="0"/>
                    <a:cs typeface="Times New Roman" panose="02020603050405020304" pitchFamily="18" charset="0"/>
                  </a:rPr>
                  <a:t>Exper</a:t>
                </a:r>
              </a:p>
              <a:p>
                <a:r>
                  <a:rPr kumimoji="1" lang="en-US" altLang="ja-JP" sz="1950" dirty="0"/>
                  <a:t>ρ=max</a:t>
                </a:r>
                <a:r>
                  <a:rPr kumimoji="1" lang="ja-JP" altLang="en-US" sz="1950" dirty="0"/>
                  <a:t>：</a:t>
                </a:r>
                <a14:m>
                  <m:oMath xmlns:m="http://schemas.openxmlformats.org/officeDocument/2006/math">
                    <m:sSub>
                      <m:sSubPr>
                        <m:ctrlPr>
                          <a:rPr kumimoji="1" lang="en-US" altLang="ja-JP" sz="1950" b="0" i="1" smtClean="0">
                            <a:latin typeface="Cambria Math" panose="02040503050406030204" pitchFamily="18" charset="0"/>
                          </a:rPr>
                        </m:ctrlPr>
                      </m:sSubPr>
                      <m:e>
                        <m:r>
                          <a:rPr kumimoji="1" lang="en-US" altLang="ja-JP" sz="1950" b="0" i="1" smtClean="0">
                            <a:latin typeface="Cambria Math" panose="02040503050406030204" pitchFamily="18" charset="0"/>
                          </a:rPr>
                          <m:t>𝑇</m:t>
                        </m:r>
                      </m:e>
                      <m:sub>
                        <m:r>
                          <a:rPr kumimoji="1" lang="en-US" altLang="ja-JP" sz="1950" b="0" i="1" smtClean="0">
                            <a:latin typeface="Cambria Math" panose="02040503050406030204" pitchFamily="18" charset="0"/>
                          </a:rPr>
                          <m:t>𝑐</m:t>
                        </m:r>
                      </m:sub>
                    </m:sSub>
                    <m:r>
                      <a:rPr kumimoji="1" lang="en-US" altLang="ja-JP" sz="1950" b="0" i="1" smtClean="0">
                        <a:latin typeface="Cambria Math" panose="02040503050406030204" pitchFamily="18" charset="0"/>
                      </a:rPr>
                      <m:t>=</m:t>
                    </m:r>
                  </m:oMath>
                </a14:m>
                <a:r>
                  <a:rPr kumimoji="1" lang="en-US" altLang="ja-JP" sz="1950" dirty="0"/>
                  <a:t>277K</a:t>
                </a:r>
              </a:p>
              <a:p>
                <a:r>
                  <a:rPr kumimoji="1" lang="en-US" altLang="ja-JP" sz="1950" dirty="0"/>
                  <a:t>ρ=0.96</a:t>
                </a:r>
                <a:r>
                  <a:rPr kumimoji="1" lang="ja-JP" altLang="en-US" sz="1950" dirty="0"/>
                  <a:t>：</a:t>
                </a:r>
                <a14:m>
                  <m:oMath xmlns:m="http://schemas.openxmlformats.org/officeDocument/2006/math">
                    <m:r>
                      <a:rPr kumimoji="1" lang="en-US" altLang="ja-JP" sz="1950" b="0" i="1" smtClean="0">
                        <a:latin typeface="Cambria Math" panose="02040503050406030204" pitchFamily="18" charset="0"/>
                      </a:rPr>
                      <m:t>𝑇</m:t>
                    </m:r>
                    <m:r>
                      <a:rPr kumimoji="1" lang="en-US" altLang="ja-JP" sz="1950" i="1">
                        <a:latin typeface="Cambria Math" panose="02040503050406030204" pitchFamily="18" charset="0"/>
                      </a:rPr>
                      <m:t>=</m:t>
                    </m:r>
                  </m:oMath>
                </a14:m>
                <a:r>
                  <a:rPr kumimoji="1" lang="en-US" altLang="ja-JP" sz="1950" dirty="0"/>
                  <a:t>370K</a:t>
                </a:r>
              </a:p>
              <a:p>
                <a14:m>
                  <m:oMath xmlns:m="http://schemas.openxmlformats.org/officeDocument/2006/math">
                    <m:sSub>
                      <m:sSubPr>
                        <m:ctrlPr>
                          <a:rPr kumimoji="1" lang="en-US" altLang="ja-JP" sz="1950" i="1">
                            <a:latin typeface="Cambria Math" panose="02040503050406030204" pitchFamily="18" charset="0"/>
                          </a:rPr>
                        </m:ctrlPr>
                      </m:sSubPr>
                      <m:e>
                        <m:r>
                          <a:rPr kumimoji="1" lang="en-US" altLang="ja-JP" sz="1950" i="1">
                            <a:latin typeface="Cambria Math" panose="02040503050406030204" pitchFamily="18" charset="0"/>
                          </a:rPr>
                          <m:t>𝑡</m:t>
                        </m:r>
                      </m:e>
                      <m:sub>
                        <m:r>
                          <m:rPr>
                            <m:sty m:val="p"/>
                          </m:rPr>
                          <a:rPr kumimoji="1" lang="en-US" altLang="ja-JP" sz="1950" i="1">
                            <a:latin typeface="Cambria Math" panose="02040503050406030204" pitchFamily="18" charset="0"/>
                          </a:rPr>
                          <m:t>Ex</m:t>
                        </m:r>
                      </m:sub>
                    </m:sSub>
                    <m:r>
                      <a:rPr kumimoji="1" lang="en-US" altLang="ja-JP" sz="1950" i="1">
                        <a:latin typeface="Cambria Math" panose="02040503050406030204" pitchFamily="18" charset="0"/>
                      </a:rPr>
                      <m:t>=</m:t>
                    </m:r>
                  </m:oMath>
                </a14:m>
                <a:r>
                  <a:rPr kumimoji="1" lang="en-US" altLang="ja-JP" sz="1950" dirty="0"/>
                  <a:t>0.336</a:t>
                </a:r>
              </a:p>
            </p:txBody>
          </p:sp>
        </mc:Choice>
        <mc:Fallback xmlns="">
          <p:sp>
            <p:nvSpPr>
              <p:cNvPr id="18" name="テキスト ボックス 17">
                <a:extLst>
                  <a:ext uri="{FF2B5EF4-FFF2-40B4-BE49-F238E27FC236}">
                    <a16:creationId xmlns:a16="http://schemas.microsoft.com/office/drawing/2014/main" id="{4E232C37-F9A2-435F-B014-1EF639017020}"/>
                  </a:ext>
                </a:extLst>
              </p:cNvPr>
              <p:cNvSpPr txBox="1">
                <a:spLocks noRot="1" noChangeAspect="1" noMove="1" noResize="1" noEditPoints="1" noAdjustHandles="1" noChangeArrowheads="1" noChangeShapeType="1" noTextEdit="1"/>
              </p:cNvSpPr>
              <p:nvPr/>
            </p:nvSpPr>
            <p:spPr>
              <a:xfrm>
                <a:off x="192095" y="5018919"/>
                <a:ext cx="2141621" cy="1292662"/>
              </a:xfrm>
              <a:prstGeom prst="rect">
                <a:avLst/>
              </a:prstGeom>
              <a:blipFill>
                <a:blip r:embed="rId7"/>
                <a:stretch>
                  <a:fillRect l="-2849" t="-2358" b="-75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4B2F0F5B-6B05-4DDB-B294-F24BFC17576B}"/>
                  </a:ext>
                </a:extLst>
              </p:cNvPr>
              <p:cNvSpPr txBox="1"/>
              <p:nvPr/>
            </p:nvSpPr>
            <p:spPr>
              <a:xfrm>
                <a:off x="4164025" y="5342491"/>
                <a:ext cx="2004931" cy="8804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kumimoji="1" lang="en-US" altLang="ja-JP" sz="2600" i="1" smtClean="0">
                              <a:latin typeface="Cambria Math" panose="02040503050406030204" pitchFamily="18" charset="0"/>
                            </a:rPr>
                          </m:ctrlPr>
                        </m:fPr>
                        <m:num>
                          <m:sSub>
                            <m:sSubPr>
                              <m:ctrlPr>
                                <a:rPr kumimoji="1" lang="en-US" altLang="ja-JP" sz="2600" i="1">
                                  <a:latin typeface="Cambria Math" panose="02040503050406030204" pitchFamily="18" charset="0"/>
                                </a:rPr>
                              </m:ctrlPr>
                            </m:sSubPr>
                            <m:e>
                              <m:r>
                                <a:rPr kumimoji="1" lang="en-US" altLang="ja-JP" sz="2600" i="1">
                                  <a:latin typeface="Cambria Math" panose="02040503050406030204" pitchFamily="18" charset="0"/>
                                </a:rPr>
                                <m:t>𝑡</m:t>
                              </m:r>
                            </m:e>
                            <m:sub>
                              <m:r>
                                <m:rPr>
                                  <m:sty m:val="p"/>
                                </m:rPr>
                                <a:rPr kumimoji="1" lang="en-US" altLang="ja-JP" sz="2600" i="1">
                                  <a:latin typeface="Cambria Math" panose="02040503050406030204" pitchFamily="18" charset="0"/>
                                </a:rPr>
                                <m:t>Ex</m:t>
                              </m:r>
                            </m:sub>
                          </m:sSub>
                        </m:num>
                        <m:den>
                          <m:sSub>
                            <m:sSubPr>
                              <m:ctrlPr>
                                <a:rPr kumimoji="1" lang="en-US" altLang="ja-JP" sz="2600" i="1">
                                  <a:latin typeface="Cambria Math" panose="02040503050406030204" pitchFamily="18" charset="0"/>
                                </a:rPr>
                              </m:ctrlPr>
                            </m:sSubPr>
                            <m:e>
                              <m:r>
                                <a:rPr kumimoji="1" lang="ja-JP" altLang="en-US" sz="2600" i="1">
                                  <a:latin typeface="Cambria Math" panose="02040503050406030204" pitchFamily="18" charset="0"/>
                                </a:rPr>
                                <m:t>𝑡</m:t>
                              </m:r>
                            </m:e>
                            <m:sub>
                              <m:r>
                                <a:rPr kumimoji="1" lang="en-US" altLang="ja-JP" sz="2600" i="1">
                                  <a:latin typeface="Cambria Math" panose="02040503050406030204" pitchFamily="18" charset="0"/>
                                </a:rPr>
                                <m:t>𝑀</m:t>
                              </m:r>
                              <m:r>
                                <m:rPr>
                                  <m:sty m:val="p"/>
                                </m:rPr>
                                <a:rPr kumimoji="1" lang="en-US" altLang="ja-JP" sz="2600" i="1">
                                  <a:latin typeface="Cambria Math" panose="02040503050406030204" pitchFamily="18" charset="0"/>
                                </a:rPr>
                                <m:t>D</m:t>
                              </m:r>
                            </m:sub>
                          </m:sSub>
                        </m:den>
                      </m:f>
                      <m:r>
                        <a:rPr kumimoji="1" lang="en-US" altLang="ja-JP" sz="2600" i="1">
                          <a:latin typeface="Cambria Math" panose="02040503050406030204" pitchFamily="18" charset="0"/>
                        </a:rPr>
                        <m:t>=0.91</m:t>
                      </m:r>
                      <m:r>
                        <a:rPr kumimoji="1" lang="en-US" altLang="ja-JP" sz="2600" b="0" i="1" smtClean="0">
                          <a:latin typeface="Cambria Math" panose="02040503050406030204" pitchFamily="18" charset="0"/>
                        </a:rPr>
                        <m:t>3</m:t>
                      </m:r>
                    </m:oMath>
                  </m:oMathPara>
                </a14:m>
                <a:endParaRPr kumimoji="1" lang="ja-JP" altLang="en-US" sz="2600" dirty="0"/>
              </a:p>
            </p:txBody>
          </p:sp>
        </mc:Choice>
        <mc:Fallback xmlns="">
          <p:sp>
            <p:nvSpPr>
              <p:cNvPr id="20" name="テキスト ボックス 19">
                <a:extLst>
                  <a:ext uri="{FF2B5EF4-FFF2-40B4-BE49-F238E27FC236}">
                    <a16:creationId xmlns:a16="http://schemas.microsoft.com/office/drawing/2014/main" id="{4B2F0F5B-6B05-4DDB-B294-F24BFC17576B}"/>
                  </a:ext>
                </a:extLst>
              </p:cNvPr>
              <p:cNvSpPr txBox="1">
                <a:spLocks noRot="1" noChangeAspect="1" noMove="1" noResize="1" noEditPoints="1" noAdjustHandles="1" noChangeArrowheads="1" noChangeShapeType="1" noTextEdit="1"/>
              </p:cNvSpPr>
              <p:nvPr/>
            </p:nvSpPr>
            <p:spPr>
              <a:xfrm>
                <a:off x="4164025" y="5342491"/>
                <a:ext cx="2004931" cy="880497"/>
              </a:xfrm>
              <a:prstGeom prst="rect">
                <a:avLst/>
              </a:prstGeom>
              <a:blipFill>
                <a:blip r:embed="rId8"/>
                <a:stretch>
                  <a:fillRect/>
                </a:stretch>
              </a:blipFill>
            </p:spPr>
            <p:txBody>
              <a:bodyPr/>
              <a:lstStyle/>
              <a:p>
                <a:r>
                  <a:rPr lang="ja-JP" altLang="en-US">
                    <a:noFill/>
                  </a:rPr>
                  <a:t> </a:t>
                </a:r>
              </a:p>
            </p:txBody>
          </p:sp>
        </mc:Fallback>
      </mc:AlternateContent>
      <p:sp>
        <p:nvSpPr>
          <p:cNvPr id="13" name="正方形/長方形 12">
            <a:extLst>
              <a:ext uri="{FF2B5EF4-FFF2-40B4-BE49-F238E27FC236}">
                <a16:creationId xmlns:a16="http://schemas.microsoft.com/office/drawing/2014/main" id="{059B0550-381E-4497-B313-5F3A89D343C8}"/>
              </a:ext>
            </a:extLst>
          </p:cNvPr>
          <p:cNvSpPr/>
          <p:nvPr/>
        </p:nvSpPr>
        <p:spPr>
          <a:xfrm>
            <a:off x="469028" y="6322265"/>
            <a:ext cx="9086150" cy="459228"/>
          </a:xfrm>
          <a:prstGeom prst="rect">
            <a:avLst/>
          </a:prstGeom>
        </p:spPr>
        <p:txBody>
          <a:bodyPr wrap="square">
            <a:spAutoFit/>
          </a:bodyPr>
          <a:lstStyle/>
          <a:p>
            <a:r>
              <a:rPr lang="en-US" altLang="ja-JP" sz="1192" kern="100" dirty="0">
                <a:latin typeface="Times New Roman" panose="02020603050405020304" pitchFamily="18" charset="0"/>
                <a:ea typeface="游明朝" panose="02020400000000000000" pitchFamily="18" charset="-128"/>
                <a:cs typeface="Times New Roman" panose="02020603050405020304" pitchFamily="18" charset="0"/>
              </a:rPr>
              <a:t>[6]K, Francesco </a:t>
            </a:r>
            <a:r>
              <a:rPr lang="en-US" altLang="ja-JP" sz="1192" kern="100" dirty="0" err="1">
                <a:latin typeface="Times New Roman" panose="02020603050405020304" pitchFamily="18" charset="0"/>
                <a:ea typeface="游明朝" panose="02020400000000000000" pitchFamily="18" charset="-128"/>
                <a:cs typeface="Times New Roman" panose="02020603050405020304" pitchFamily="18" charset="0"/>
              </a:rPr>
              <a:t>Mallamace</a:t>
            </a:r>
            <a:r>
              <a:rPr lang="en-US" altLang="ja-JP" sz="1192" kern="100" dirty="0">
                <a:latin typeface="Times New Roman" panose="02020603050405020304" pitchFamily="18" charset="0"/>
                <a:ea typeface="游明朝" panose="02020400000000000000" pitchFamily="18" charset="-128"/>
                <a:cs typeface="Times New Roman" panose="02020603050405020304" pitchFamily="18" charset="0"/>
              </a:rPr>
              <a:t>, Caterina </a:t>
            </a:r>
            <a:r>
              <a:rPr lang="en-US" altLang="ja-JP" sz="1192" kern="100" dirty="0" err="1">
                <a:latin typeface="Times New Roman" panose="02020603050405020304" pitchFamily="18" charset="0"/>
                <a:ea typeface="游明朝" panose="02020400000000000000" pitchFamily="18" charset="-128"/>
                <a:cs typeface="Times New Roman" panose="02020603050405020304" pitchFamily="18" charset="0"/>
              </a:rPr>
              <a:t>Branca</a:t>
            </a:r>
            <a:r>
              <a:rPr lang="en-US" altLang="ja-JP" sz="1192" kern="100" dirty="0">
                <a:latin typeface="Times New Roman" panose="02020603050405020304" pitchFamily="18" charset="0"/>
                <a:ea typeface="游明朝" panose="02020400000000000000" pitchFamily="18" charset="-128"/>
                <a:cs typeface="Times New Roman" panose="02020603050405020304" pitchFamily="18" charset="0"/>
              </a:rPr>
              <a:t>, Matteo </a:t>
            </a:r>
            <a:r>
              <a:rPr lang="en-US" altLang="ja-JP" sz="1192" kern="100" dirty="0" err="1">
                <a:latin typeface="Times New Roman" panose="02020603050405020304" pitchFamily="18" charset="0"/>
                <a:ea typeface="游明朝" panose="02020400000000000000" pitchFamily="18" charset="-128"/>
                <a:cs typeface="Times New Roman" panose="02020603050405020304" pitchFamily="18" charset="0"/>
              </a:rPr>
              <a:t>Broccio</a:t>
            </a:r>
            <a:r>
              <a:rPr lang="en-US" altLang="ja-JP" sz="1192" kern="100" dirty="0">
                <a:latin typeface="Times New Roman" panose="02020603050405020304" pitchFamily="18" charset="0"/>
                <a:ea typeface="游明朝" panose="02020400000000000000" pitchFamily="18" charset="-128"/>
                <a:cs typeface="Times New Roman" panose="02020603050405020304" pitchFamily="18" charset="0"/>
              </a:rPr>
              <a:t>, Carmelo Corsaro, Chung-Yuan </a:t>
            </a:r>
            <a:r>
              <a:rPr lang="en-US" altLang="ja-JP" sz="1192" kern="100" dirty="0" err="1">
                <a:latin typeface="Times New Roman" panose="02020603050405020304" pitchFamily="18" charset="0"/>
                <a:ea typeface="游明朝" panose="02020400000000000000" pitchFamily="18" charset="-128"/>
                <a:cs typeface="Times New Roman" panose="02020603050405020304" pitchFamily="18" charset="0"/>
              </a:rPr>
              <a:t>Mou</a:t>
            </a:r>
            <a:r>
              <a:rPr lang="en-US" altLang="ja-JP" sz="1192" kern="100" dirty="0">
                <a:latin typeface="Times New Roman" panose="02020603050405020304" pitchFamily="18" charset="0"/>
                <a:ea typeface="游明朝" panose="02020400000000000000" pitchFamily="18" charset="-128"/>
                <a:cs typeface="Times New Roman" panose="02020603050405020304" pitchFamily="18" charset="0"/>
              </a:rPr>
              <a:t>, and Sow-</a:t>
            </a:r>
            <a:r>
              <a:rPr lang="en-US" altLang="ja-JP" sz="1192" kern="100" dirty="0" err="1">
                <a:latin typeface="Times New Roman" panose="02020603050405020304" pitchFamily="18" charset="0"/>
                <a:ea typeface="游明朝" panose="02020400000000000000" pitchFamily="18" charset="-128"/>
                <a:cs typeface="Times New Roman" panose="02020603050405020304" pitchFamily="18" charset="0"/>
              </a:rPr>
              <a:t>Hsin</a:t>
            </a:r>
            <a:r>
              <a:rPr lang="en-US" altLang="ja-JP" sz="1192" kern="100" dirty="0">
                <a:latin typeface="Times New Roman" panose="02020603050405020304" pitchFamily="18" charset="0"/>
                <a:ea typeface="游明朝" panose="02020400000000000000" pitchFamily="18" charset="-128"/>
                <a:cs typeface="Times New Roman" panose="02020603050405020304" pitchFamily="18" charset="0"/>
              </a:rPr>
              <a:t> Chen, The anomalous behavior of the density of water in the range 30 K &lt; T &lt; 373 PNAS November 20, 104 (47) 18387-18391 (2007)</a:t>
            </a:r>
            <a:endParaRPr lang="ja-JP" altLang="ja-JP" sz="1192" kern="100" dirty="0">
              <a:latin typeface="游明朝" panose="02020400000000000000" pitchFamily="18" charset="-128"/>
              <a:ea typeface="游明朝" panose="02020400000000000000" pitchFamily="18" charset="-128"/>
              <a:cs typeface="Times New Roman" panose="02020603050405020304" pitchFamily="18" charset="0"/>
            </a:endParaRPr>
          </a:p>
        </p:txBody>
      </p:sp>
      <p:sp>
        <p:nvSpPr>
          <p:cNvPr id="22" name="テキスト ボックス 21">
            <a:extLst>
              <a:ext uri="{FF2B5EF4-FFF2-40B4-BE49-F238E27FC236}">
                <a16:creationId xmlns:a16="http://schemas.microsoft.com/office/drawing/2014/main" id="{7FF092DF-DD14-46A6-9E1A-953550E0A776}"/>
              </a:ext>
            </a:extLst>
          </p:cNvPr>
          <p:cNvSpPr txBox="1"/>
          <p:nvPr/>
        </p:nvSpPr>
        <p:spPr>
          <a:xfrm>
            <a:off x="6212110" y="5263902"/>
            <a:ext cx="3343068" cy="892552"/>
          </a:xfrm>
          <a:prstGeom prst="rect">
            <a:avLst/>
          </a:prstGeom>
          <a:solidFill>
            <a:schemeClr val="accent2">
              <a:lumMod val="40000"/>
              <a:lumOff val="60000"/>
            </a:schemeClr>
          </a:solidFill>
        </p:spPr>
        <p:txBody>
          <a:bodyPr wrap="square" rtlCol="0">
            <a:spAutoFit/>
          </a:bodyPr>
          <a:lstStyle/>
          <a:p>
            <a:r>
              <a:rPr kumimoji="1" lang="ja-JP" altLang="en-US" sz="2600" dirty="0">
                <a:latin typeface="メイリオ" panose="020B0604030504040204" pitchFamily="50" charset="-128"/>
                <a:ea typeface="メイリオ" panose="020B0604030504040204" pitchFamily="50" charset="-128"/>
              </a:rPr>
              <a:t>水温</a:t>
            </a:r>
            <a:r>
              <a:rPr kumimoji="1" lang="en-US" altLang="ja-JP" sz="2600" dirty="0">
                <a:latin typeface="メイリオ" panose="020B0604030504040204" pitchFamily="50" charset="-128"/>
                <a:ea typeface="メイリオ" panose="020B0604030504040204" pitchFamily="50" charset="-128"/>
              </a:rPr>
              <a:t>298K</a:t>
            </a:r>
            <a:r>
              <a:rPr kumimoji="1" lang="ja-JP" altLang="en-US" sz="2600" dirty="0">
                <a:latin typeface="メイリオ" panose="020B0604030504040204" pitchFamily="50" charset="-128"/>
                <a:ea typeface="メイリオ" panose="020B0604030504040204" pitchFamily="50" charset="-128"/>
              </a:rPr>
              <a:t>は</a:t>
            </a:r>
            <a:endParaRPr kumimoji="1" lang="en-US" altLang="ja-JP" sz="2600" dirty="0">
              <a:latin typeface="メイリオ" panose="020B0604030504040204" pitchFamily="50" charset="-128"/>
              <a:ea typeface="メイリオ" panose="020B0604030504040204" pitchFamily="50" charset="-128"/>
            </a:endParaRPr>
          </a:p>
          <a:p>
            <a:r>
              <a:rPr kumimoji="1" lang="en-US" altLang="ja-JP" sz="2600" dirty="0">
                <a:latin typeface="メイリオ" panose="020B0604030504040204" pitchFamily="50" charset="-128"/>
                <a:ea typeface="メイリオ" panose="020B0604030504040204" pitchFamily="50" charset="-128"/>
              </a:rPr>
              <a:t>MD</a:t>
            </a:r>
            <a:r>
              <a:rPr kumimoji="1" lang="ja-JP" altLang="en-US" sz="2600" dirty="0">
                <a:latin typeface="メイリオ" panose="020B0604030504040204" pitchFamily="50" charset="-128"/>
                <a:ea typeface="メイリオ" panose="020B0604030504040204" pitchFamily="50" charset="-128"/>
              </a:rPr>
              <a:t>では</a:t>
            </a:r>
            <a:r>
              <a:rPr kumimoji="1" lang="en-US" altLang="ja-JP" sz="2600" dirty="0">
                <a:latin typeface="メイリオ" panose="020B0604030504040204" pitchFamily="50" charset="-128"/>
                <a:ea typeface="メイリオ" panose="020B0604030504040204" pitchFamily="50" charset="-128"/>
              </a:rPr>
              <a:t>204K</a:t>
            </a:r>
            <a:r>
              <a:rPr kumimoji="1" lang="ja-JP" altLang="en-US" sz="2600" dirty="0">
                <a:latin typeface="メイリオ" panose="020B0604030504040204" pitchFamily="50" charset="-128"/>
                <a:ea typeface="メイリオ" panose="020B0604030504040204" pitchFamily="50" charset="-128"/>
              </a:rPr>
              <a:t>に相当</a:t>
            </a:r>
            <a:endParaRPr kumimoji="1" lang="en-US" altLang="ja-JP" sz="2600" dirty="0">
              <a:latin typeface="メイリオ" panose="020B0604030504040204" pitchFamily="50" charset="-128"/>
              <a:ea typeface="メイリオ" panose="020B0604030504040204" pitchFamily="50" charset="-128"/>
            </a:endParaRPr>
          </a:p>
        </p:txBody>
      </p:sp>
      <p:cxnSp>
        <p:nvCxnSpPr>
          <p:cNvPr id="23" name="直線コネクタ 22">
            <a:extLst>
              <a:ext uri="{FF2B5EF4-FFF2-40B4-BE49-F238E27FC236}">
                <a16:creationId xmlns:a16="http://schemas.microsoft.com/office/drawing/2014/main" id="{1087F015-2608-4584-BFF4-1C4447196AEB}"/>
              </a:ext>
            </a:extLst>
          </p:cNvPr>
          <p:cNvCxnSpPr>
            <a:cxnSpLocks/>
          </p:cNvCxnSpPr>
          <p:nvPr/>
        </p:nvCxnSpPr>
        <p:spPr>
          <a:xfrm>
            <a:off x="6155387" y="2973955"/>
            <a:ext cx="22243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18C60294-4AB1-4D2F-BCF6-819195F75D95}"/>
              </a:ext>
            </a:extLst>
          </p:cNvPr>
          <p:cNvCxnSpPr>
            <a:cxnSpLocks/>
          </p:cNvCxnSpPr>
          <p:nvPr/>
        </p:nvCxnSpPr>
        <p:spPr>
          <a:xfrm>
            <a:off x="8379743" y="2973955"/>
            <a:ext cx="0" cy="13658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B495E02-7306-4972-829E-D28412B858FD}"/>
              </a:ext>
            </a:extLst>
          </p:cNvPr>
          <p:cNvCxnSpPr>
            <a:cxnSpLocks/>
          </p:cNvCxnSpPr>
          <p:nvPr/>
        </p:nvCxnSpPr>
        <p:spPr>
          <a:xfrm>
            <a:off x="3947522" y="1488712"/>
            <a:ext cx="0" cy="263498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D82812D-065A-4A61-A13E-E605BBE68299}"/>
              </a:ext>
            </a:extLst>
          </p:cNvPr>
          <p:cNvCxnSpPr>
            <a:cxnSpLocks/>
          </p:cNvCxnSpPr>
          <p:nvPr/>
        </p:nvCxnSpPr>
        <p:spPr>
          <a:xfrm>
            <a:off x="1368204" y="1500744"/>
            <a:ext cx="257931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3D67161D-C98C-4BA9-9424-63DA281E5E05}"/>
              </a:ext>
            </a:extLst>
          </p:cNvPr>
          <p:cNvCxnSpPr>
            <a:cxnSpLocks/>
          </p:cNvCxnSpPr>
          <p:nvPr/>
        </p:nvCxnSpPr>
        <p:spPr>
          <a:xfrm flipV="1">
            <a:off x="1368204" y="2833917"/>
            <a:ext cx="3398369" cy="125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1EF09AB2-50A2-4B8E-87F8-5669A665B678}"/>
              </a:ext>
            </a:extLst>
          </p:cNvPr>
          <p:cNvCxnSpPr>
            <a:cxnSpLocks/>
          </p:cNvCxnSpPr>
          <p:nvPr/>
        </p:nvCxnSpPr>
        <p:spPr>
          <a:xfrm>
            <a:off x="4755956" y="2846443"/>
            <a:ext cx="0" cy="127774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5E95216-C34E-471F-81DE-865E245F90EC}"/>
              </a:ext>
            </a:extLst>
          </p:cNvPr>
          <p:cNvSpPr txBox="1"/>
          <p:nvPr/>
        </p:nvSpPr>
        <p:spPr>
          <a:xfrm>
            <a:off x="4710271" y="4759537"/>
            <a:ext cx="5276476" cy="338554"/>
          </a:xfrm>
          <a:prstGeom prst="rect">
            <a:avLst/>
          </a:prstGeom>
          <a:noFill/>
        </p:spPr>
        <p:txBody>
          <a:bodyPr wrap="square" rtlCol="0">
            <a:spAutoFit/>
          </a:bodyPr>
          <a:lstStyle/>
          <a:p>
            <a:pPr algn="ctr"/>
            <a:r>
              <a:rPr kumimoji="1" lang="en-US" altLang="ja-JP" sz="1600" dirty="0">
                <a:latin typeface="Cambria Math" panose="02040503050406030204" pitchFamily="18" charset="0"/>
              </a:rPr>
              <a:t>Fig.7.Temperature vs density of water molecule(TIP3P) </a:t>
            </a:r>
          </a:p>
        </p:txBody>
      </p:sp>
      <p:sp>
        <p:nvSpPr>
          <p:cNvPr id="41" name="テキスト ボックス 40">
            <a:extLst>
              <a:ext uri="{FF2B5EF4-FFF2-40B4-BE49-F238E27FC236}">
                <a16:creationId xmlns:a16="http://schemas.microsoft.com/office/drawing/2014/main" id="{AE49C719-1147-45CB-9A8F-235CBC842129}"/>
              </a:ext>
            </a:extLst>
          </p:cNvPr>
          <p:cNvSpPr txBox="1"/>
          <p:nvPr/>
        </p:nvSpPr>
        <p:spPr>
          <a:xfrm>
            <a:off x="1078965" y="4755106"/>
            <a:ext cx="3874033" cy="338554"/>
          </a:xfrm>
          <a:prstGeom prst="rect">
            <a:avLst/>
          </a:prstGeom>
          <a:noFill/>
        </p:spPr>
        <p:txBody>
          <a:bodyPr wrap="square" rtlCol="0">
            <a:spAutoFit/>
          </a:bodyPr>
          <a:lstStyle/>
          <a:p>
            <a:pPr algn="ctr"/>
            <a:r>
              <a:rPr kumimoji="1" lang="en-US" altLang="ja-JP" sz="1600" dirty="0">
                <a:latin typeface="Cambria Math" panose="02040503050406030204" pitchFamily="18" charset="0"/>
              </a:rPr>
              <a:t>Fig.6.Temperature vs density of water[6]</a:t>
            </a: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FAFA3594-B53B-4335-8EB0-04656CCEBECD}"/>
                  </a:ext>
                </a:extLst>
              </p:cNvPr>
              <p:cNvSpPr txBox="1"/>
              <p:nvPr/>
            </p:nvSpPr>
            <p:spPr>
              <a:xfrm rot="16200000">
                <a:off x="-1025187" y="2579042"/>
                <a:ext cx="3095992" cy="392415"/>
              </a:xfrm>
              <a:prstGeom prst="rect">
                <a:avLst/>
              </a:prstGeom>
              <a:noFill/>
            </p:spPr>
            <p:txBody>
              <a:bodyPr wrap="square" rtlCol="0">
                <a:spAutoFit/>
              </a:bodyPr>
              <a:lstStyle/>
              <a:p>
                <a:pPr algn="ctr"/>
                <a14:m>
                  <m:oMath xmlns:m="http://schemas.openxmlformats.org/officeDocument/2006/math">
                    <m:sSub>
                      <m:sSubPr>
                        <m:ctrlPr>
                          <a:rPr kumimoji="1" lang="en-US" altLang="ja-JP" sz="1950" i="1" smtClean="0">
                            <a:latin typeface="Cambria Math" panose="02040503050406030204" pitchFamily="18" charset="0"/>
                          </a:rPr>
                        </m:ctrlPr>
                      </m:sSubPr>
                      <m:e>
                        <m:r>
                          <m:rPr>
                            <m:sty m:val="p"/>
                          </m:rPr>
                          <a:rPr kumimoji="1" lang="en-US" altLang="ja-JP" sz="1950">
                            <a:latin typeface="Cambria Math" panose="02040503050406030204" pitchFamily="18" charset="0"/>
                          </a:rPr>
                          <m:t>H</m:t>
                        </m:r>
                      </m:e>
                      <m:sub>
                        <m:r>
                          <a:rPr kumimoji="1" lang="en-US" altLang="ja-JP" sz="1950">
                            <a:latin typeface="Cambria Math" panose="02040503050406030204" pitchFamily="18" charset="0"/>
                          </a:rPr>
                          <m:t>2</m:t>
                        </m:r>
                      </m:sub>
                    </m:sSub>
                    <m:r>
                      <m:rPr>
                        <m:sty m:val="p"/>
                      </m:rPr>
                      <a:rPr kumimoji="1" lang="en-US" altLang="ja-JP" sz="1950">
                        <a:latin typeface="Cambria Math" panose="02040503050406030204" pitchFamily="18" charset="0"/>
                      </a:rPr>
                      <m:t>O</m:t>
                    </m:r>
                    <m:r>
                      <a:rPr kumimoji="1" lang="en-US" altLang="ja-JP" sz="1950">
                        <a:latin typeface="Cambria Math" panose="02040503050406030204" pitchFamily="18" charset="0"/>
                      </a:rPr>
                      <m:t> </m:t>
                    </m:r>
                    <m:r>
                      <m:rPr>
                        <m:sty m:val="p"/>
                      </m:rPr>
                      <a:rPr kumimoji="1" lang="en-US" altLang="ja-JP" sz="1950">
                        <a:latin typeface="Cambria Math" panose="02040503050406030204" pitchFamily="18" charset="0"/>
                      </a:rPr>
                      <m:t>Density</m:t>
                    </m:r>
                    <m:r>
                      <a:rPr kumimoji="1" lang="en-US" altLang="ja-JP" sz="1950" i="1">
                        <a:latin typeface="Cambria Math" panose="02040503050406030204" pitchFamily="18" charset="0"/>
                      </a:rPr>
                      <m:t>(</m:t>
                    </m:r>
                    <m:r>
                      <a:rPr kumimoji="1" lang="en-US" altLang="ja-JP" sz="1950" i="1">
                        <a:latin typeface="Cambria Math" panose="02040503050406030204" pitchFamily="18" charset="0"/>
                      </a:rPr>
                      <m:t>𝑔</m:t>
                    </m:r>
                    <m:r>
                      <a:rPr kumimoji="1" lang="en-US" altLang="ja-JP" sz="1950" i="1">
                        <a:latin typeface="Cambria Math" panose="02040503050406030204" pitchFamily="18" charset="0"/>
                      </a:rPr>
                      <m:t>/</m:t>
                    </m:r>
                    <m:r>
                      <a:rPr kumimoji="1" lang="en-US" altLang="ja-JP" sz="1950" i="1">
                        <a:latin typeface="Cambria Math" panose="02040503050406030204" pitchFamily="18" charset="0"/>
                      </a:rPr>
                      <m:t>𝑐</m:t>
                    </m:r>
                    <m:sSup>
                      <m:sSupPr>
                        <m:ctrlPr>
                          <a:rPr kumimoji="1" lang="en-US" altLang="ja-JP" sz="1950" i="1">
                            <a:latin typeface="Cambria Math" panose="02040503050406030204" pitchFamily="18" charset="0"/>
                          </a:rPr>
                        </m:ctrlPr>
                      </m:sSupPr>
                      <m:e>
                        <m:r>
                          <a:rPr kumimoji="1" lang="en-US" altLang="ja-JP" sz="1950" i="1">
                            <a:latin typeface="Cambria Math" panose="02040503050406030204" pitchFamily="18" charset="0"/>
                          </a:rPr>
                          <m:t>𝑚</m:t>
                        </m:r>
                      </m:e>
                      <m:sup>
                        <m:r>
                          <a:rPr kumimoji="1" lang="en-US" altLang="ja-JP" sz="1950" i="1">
                            <a:latin typeface="Cambria Math" panose="02040503050406030204" pitchFamily="18" charset="0"/>
                          </a:rPr>
                          <m:t>3</m:t>
                        </m:r>
                      </m:sup>
                    </m:sSup>
                  </m:oMath>
                </a14:m>
                <a:r>
                  <a:rPr kumimoji="1" lang="en-US" altLang="ja-JP" sz="1950" dirty="0"/>
                  <a:t>)</a:t>
                </a:r>
                <a:endParaRPr kumimoji="1" lang="ja-JP" altLang="en-US" sz="1950" dirty="0"/>
              </a:p>
            </p:txBody>
          </p:sp>
        </mc:Choice>
        <mc:Fallback xmlns="">
          <p:sp>
            <p:nvSpPr>
              <p:cNvPr id="27" name="テキスト ボックス 26">
                <a:extLst>
                  <a:ext uri="{FF2B5EF4-FFF2-40B4-BE49-F238E27FC236}">
                    <a16:creationId xmlns:a16="http://schemas.microsoft.com/office/drawing/2014/main" id="{FAFA3594-B53B-4335-8EB0-04656CCEBECD}"/>
                  </a:ext>
                </a:extLst>
              </p:cNvPr>
              <p:cNvSpPr txBox="1">
                <a:spLocks noRot="1" noChangeAspect="1" noMove="1" noResize="1" noEditPoints="1" noAdjustHandles="1" noChangeArrowheads="1" noChangeShapeType="1" noTextEdit="1"/>
              </p:cNvSpPr>
              <p:nvPr/>
            </p:nvSpPr>
            <p:spPr>
              <a:xfrm rot="16200000">
                <a:off x="-1025187" y="2579042"/>
                <a:ext cx="3095992" cy="392415"/>
              </a:xfrm>
              <a:prstGeom prst="rect">
                <a:avLst/>
              </a:prstGeom>
              <a:blipFill>
                <a:blip r:embed="rId9"/>
                <a:stretch>
                  <a:fillRect l="-9375" r="-26563"/>
                </a:stretch>
              </a:blipFill>
            </p:spPr>
            <p:txBody>
              <a:bodyPr/>
              <a:lstStyle/>
              <a:p>
                <a:r>
                  <a:rPr lang="ja-JP" altLang="en-US">
                    <a:noFill/>
                  </a:rPr>
                  <a:t> </a:t>
                </a:r>
              </a:p>
            </p:txBody>
          </p:sp>
        </mc:Fallback>
      </mc:AlternateContent>
      <p:sp>
        <p:nvSpPr>
          <p:cNvPr id="28" name="テキスト ボックス 27">
            <a:extLst>
              <a:ext uri="{FF2B5EF4-FFF2-40B4-BE49-F238E27FC236}">
                <a16:creationId xmlns:a16="http://schemas.microsoft.com/office/drawing/2014/main" id="{24619591-0F6A-4BA1-8137-8E4EDEE5FB44}"/>
              </a:ext>
            </a:extLst>
          </p:cNvPr>
          <p:cNvSpPr txBox="1"/>
          <p:nvPr/>
        </p:nvSpPr>
        <p:spPr>
          <a:xfrm>
            <a:off x="1839315" y="4358260"/>
            <a:ext cx="2456145" cy="392415"/>
          </a:xfrm>
          <a:prstGeom prst="rect">
            <a:avLst/>
          </a:prstGeom>
          <a:noFill/>
        </p:spPr>
        <p:txBody>
          <a:bodyPr wrap="square" rtlCol="0">
            <a:spAutoFit/>
          </a:bodyPr>
          <a:lstStyle/>
          <a:p>
            <a:pPr algn="ctr"/>
            <a:r>
              <a:rPr kumimoji="1" lang="en-US" altLang="ja-JP" sz="1950" dirty="0"/>
              <a:t>T(K)</a:t>
            </a:r>
            <a:endParaRPr kumimoji="1" lang="ja-JP" altLang="en-US" sz="1950"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8B1C751E-E9FB-422F-82EA-077FF92723E5}"/>
                  </a:ext>
                </a:extLst>
              </p:cNvPr>
              <p:cNvSpPr txBox="1"/>
              <p:nvPr/>
            </p:nvSpPr>
            <p:spPr>
              <a:xfrm>
                <a:off x="2203648" y="5029123"/>
                <a:ext cx="2141621" cy="1292662"/>
              </a:xfrm>
              <a:prstGeom prst="rect">
                <a:avLst/>
              </a:prstGeom>
              <a:noFill/>
            </p:spPr>
            <p:txBody>
              <a:bodyPr wrap="square" rtlCol="0">
                <a:spAutoFit/>
              </a:bodyPr>
              <a:lstStyle/>
              <a:p>
                <a:pPr algn="ctr"/>
                <a:r>
                  <a:rPr kumimoji="1" lang="en-US" altLang="ja-JP" sz="1950" dirty="0">
                    <a:latin typeface="Times New Roman" panose="02020603050405020304" pitchFamily="18" charset="0"/>
                    <a:cs typeface="Times New Roman" panose="02020603050405020304" pitchFamily="18" charset="0"/>
                  </a:rPr>
                  <a:t>MD</a:t>
                </a:r>
              </a:p>
              <a:p>
                <a:r>
                  <a:rPr kumimoji="1" lang="en-US" altLang="ja-JP" sz="1950" dirty="0"/>
                  <a:t>ρ=max</a:t>
                </a:r>
                <a:r>
                  <a:rPr kumimoji="1" lang="ja-JP" altLang="en-US" sz="1950" dirty="0"/>
                  <a:t>：</a:t>
                </a:r>
                <a14:m>
                  <m:oMath xmlns:m="http://schemas.openxmlformats.org/officeDocument/2006/math">
                    <m:sSub>
                      <m:sSubPr>
                        <m:ctrlPr>
                          <a:rPr kumimoji="1" lang="en-US" altLang="ja-JP" sz="1950" b="0" i="1" smtClean="0">
                            <a:latin typeface="Cambria Math" panose="02040503050406030204" pitchFamily="18" charset="0"/>
                          </a:rPr>
                        </m:ctrlPr>
                      </m:sSubPr>
                      <m:e>
                        <m:r>
                          <a:rPr kumimoji="1" lang="en-US" altLang="ja-JP" sz="1950" b="0" i="1" smtClean="0">
                            <a:latin typeface="Cambria Math" panose="02040503050406030204" pitchFamily="18" charset="0"/>
                          </a:rPr>
                          <m:t>𝑇</m:t>
                        </m:r>
                      </m:e>
                      <m:sub>
                        <m:r>
                          <a:rPr kumimoji="1" lang="en-US" altLang="ja-JP" sz="1950" b="0" i="1" smtClean="0">
                            <a:latin typeface="Cambria Math" panose="02040503050406030204" pitchFamily="18" charset="0"/>
                          </a:rPr>
                          <m:t>𝑐</m:t>
                        </m:r>
                      </m:sub>
                    </m:sSub>
                    <m:r>
                      <a:rPr kumimoji="1" lang="en-US" altLang="ja-JP" sz="1950" b="0" i="1" smtClean="0">
                        <a:latin typeface="Cambria Math" panose="02040503050406030204" pitchFamily="18" charset="0"/>
                      </a:rPr>
                      <m:t>=</m:t>
                    </m:r>
                  </m:oMath>
                </a14:m>
                <a:r>
                  <a:rPr kumimoji="1" lang="en-US" altLang="ja-JP" sz="1950" dirty="0"/>
                  <a:t>190K</a:t>
                </a:r>
              </a:p>
              <a:p>
                <a:r>
                  <a:rPr kumimoji="1" lang="el-GR" altLang="ja-JP" sz="1950" dirty="0"/>
                  <a:t>Ρ</a:t>
                </a:r>
                <a:r>
                  <a:rPr kumimoji="1" lang="en-US" altLang="ja-JP" sz="1950" dirty="0"/>
                  <a:t>=0.96</a:t>
                </a:r>
                <a:r>
                  <a:rPr kumimoji="1" lang="ja-JP" altLang="en-US" sz="1950" dirty="0"/>
                  <a:t>：</a:t>
                </a:r>
                <a14:m>
                  <m:oMath xmlns:m="http://schemas.openxmlformats.org/officeDocument/2006/math">
                    <m:r>
                      <a:rPr kumimoji="1" lang="en-US" altLang="ja-JP" sz="1950" b="0" i="1" smtClean="0">
                        <a:latin typeface="Cambria Math" panose="02040503050406030204" pitchFamily="18" charset="0"/>
                      </a:rPr>
                      <m:t>𝑇</m:t>
                    </m:r>
                    <m:r>
                      <a:rPr kumimoji="1" lang="en-US" altLang="ja-JP" sz="1950" i="1">
                        <a:latin typeface="Cambria Math" panose="02040503050406030204" pitchFamily="18" charset="0"/>
                      </a:rPr>
                      <m:t>=</m:t>
                    </m:r>
                    <m:r>
                      <a:rPr kumimoji="1" lang="en-US" altLang="ja-JP" sz="1950" b="0" i="0" smtClean="0">
                        <a:latin typeface="Cambria Math" panose="02040503050406030204" pitchFamily="18" charset="0"/>
                      </a:rPr>
                      <m:t>260</m:t>
                    </m:r>
                  </m:oMath>
                </a14:m>
                <a:r>
                  <a:rPr kumimoji="1" lang="en-US" altLang="ja-JP" sz="1950" dirty="0"/>
                  <a:t>K</a:t>
                </a:r>
              </a:p>
              <a:p>
                <a14:m>
                  <m:oMath xmlns:m="http://schemas.openxmlformats.org/officeDocument/2006/math">
                    <m:sSub>
                      <m:sSubPr>
                        <m:ctrlPr>
                          <a:rPr kumimoji="1" lang="en-US" altLang="ja-JP" sz="1950" i="1">
                            <a:latin typeface="Cambria Math" panose="02040503050406030204" pitchFamily="18" charset="0"/>
                          </a:rPr>
                        </m:ctrlPr>
                      </m:sSubPr>
                      <m:e>
                        <m:r>
                          <a:rPr kumimoji="1" lang="en-US" altLang="ja-JP" sz="1950" i="1">
                            <a:latin typeface="Cambria Math" panose="02040503050406030204" pitchFamily="18" charset="0"/>
                          </a:rPr>
                          <m:t>𝑡</m:t>
                        </m:r>
                      </m:e>
                      <m:sub>
                        <m:r>
                          <a:rPr kumimoji="1" lang="en-US" altLang="ja-JP" sz="1950" b="0" i="1" smtClean="0">
                            <a:latin typeface="Cambria Math" panose="02040503050406030204" pitchFamily="18" charset="0"/>
                          </a:rPr>
                          <m:t>𝑀</m:t>
                        </m:r>
                        <m:r>
                          <m:rPr>
                            <m:sty m:val="p"/>
                          </m:rPr>
                          <a:rPr kumimoji="1" lang="en-US" altLang="ja-JP" sz="1950" i="1">
                            <a:latin typeface="Cambria Math" panose="02040503050406030204" pitchFamily="18" charset="0"/>
                          </a:rPr>
                          <m:t>D</m:t>
                        </m:r>
                      </m:sub>
                    </m:sSub>
                    <m:r>
                      <a:rPr kumimoji="1" lang="en-US" altLang="ja-JP" sz="1950" i="1">
                        <a:latin typeface="Cambria Math" panose="02040503050406030204" pitchFamily="18" charset="0"/>
                      </a:rPr>
                      <m:t>=</m:t>
                    </m:r>
                  </m:oMath>
                </a14:m>
                <a:r>
                  <a:rPr kumimoji="1" lang="en-US" altLang="ja-JP" sz="1950" dirty="0"/>
                  <a:t>0.368</a:t>
                </a:r>
              </a:p>
            </p:txBody>
          </p:sp>
        </mc:Choice>
        <mc:Fallback xmlns="">
          <p:sp>
            <p:nvSpPr>
              <p:cNvPr id="32" name="テキスト ボックス 31">
                <a:extLst>
                  <a:ext uri="{FF2B5EF4-FFF2-40B4-BE49-F238E27FC236}">
                    <a16:creationId xmlns:a16="http://schemas.microsoft.com/office/drawing/2014/main" id="{8B1C751E-E9FB-422F-82EA-077FF92723E5}"/>
                  </a:ext>
                </a:extLst>
              </p:cNvPr>
              <p:cNvSpPr txBox="1">
                <a:spLocks noRot="1" noChangeAspect="1" noMove="1" noResize="1" noEditPoints="1" noAdjustHandles="1" noChangeArrowheads="1" noChangeShapeType="1" noTextEdit="1"/>
              </p:cNvSpPr>
              <p:nvPr/>
            </p:nvSpPr>
            <p:spPr>
              <a:xfrm>
                <a:off x="2203648" y="5029123"/>
                <a:ext cx="2141621" cy="1292662"/>
              </a:xfrm>
              <a:prstGeom prst="rect">
                <a:avLst/>
              </a:prstGeom>
              <a:blipFill>
                <a:blip r:embed="rId10"/>
                <a:stretch>
                  <a:fillRect l="-2841" t="-2358" b="-707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80298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8908D85C-E971-45AC-B234-420A4B421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710" y="1825022"/>
            <a:ext cx="3738331" cy="3684073"/>
          </a:xfrm>
          <a:prstGeom prst="rect">
            <a:avLst/>
          </a:prstGeom>
        </p:spPr>
      </p:pic>
      <p:sp>
        <p:nvSpPr>
          <p:cNvPr id="2" name="タイトル 1">
            <a:extLst>
              <a:ext uri="{FF2B5EF4-FFF2-40B4-BE49-F238E27FC236}">
                <a16:creationId xmlns:a16="http://schemas.microsoft.com/office/drawing/2014/main" id="{91238400-CCD1-463C-BFAC-55B98B2D606B}"/>
              </a:ext>
            </a:extLst>
          </p:cNvPr>
          <p:cNvSpPr>
            <a:spLocks noGrp="1"/>
          </p:cNvSpPr>
          <p:nvPr>
            <p:ph type="title"/>
          </p:nvPr>
        </p:nvSpPr>
        <p:spPr>
          <a:xfrm>
            <a:off x="681038" y="308588"/>
            <a:ext cx="8543925" cy="952159"/>
          </a:xfrm>
        </p:spPr>
        <p:txBody>
          <a:bodyPr>
            <a:normAutofit/>
          </a:bodyPr>
          <a:lstStyle/>
          <a:p>
            <a:r>
              <a:rPr lang="ja-JP" altLang="en-US" dirty="0"/>
              <a:t>結果２：双極子モーメント間の相関関数</a:t>
            </a:r>
            <a:endParaRPr kumimoji="1" lang="ja-JP" altLang="en-US" dirty="0"/>
          </a:p>
        </p:txBody>
      </p:sp>
      <p:sp>
        <p:nvSpPr>
          <p:cNvPr id="7" name="テキスト ボックス 6">
            <a:extLst>
              <a:ext uri="{FF2B5EF4-FFF2-40B4-BE49-F238E27FC236}">
                <a16:creationId xmlns:a16="http://schemas.microsoft.com/office/drawing/2014/main" id="{17B61437-D19B-4E5B-B0E4-0EA14E502296}"/>
              </a:ext>
            </a:extLst>
          </p:cNvPr>
          <p:cNvSpPr txBox="1"/>
          <p:nvPr/>
        </p:nvSpPr>
        <p:spPr>
          <a:xfrm>
            <a:off x="985711" y="6173486"/>
            <a:ext cx="8415090" cy="492443"/>
          </a:xfrm>
          <a:prstGeom prst="rect">
            <a:avLst/>
          </a:prstGeom>
          <a:solidFill>
            <a:schemeClr val="accent2">
              <a:lumMod val="40000"/>
              <a:lumOff val="60000"/>
            </a:schemeClr>
          </a:solidFill>
        </p:spPr>
        <p:txBody>
          <a:bodyPr wrap="square" rtlCol="0">
            <a:spAutoFit/>
          </a:bodyPr>
          <a:lstStyle/>
          <a:p>
            <a:pPr algn="ctr"/>
            <a:r>
              <a:rPr kumimoji="1" lang="ja-JP" altLang="en-US" sz="2600" dirty="0">
                <a:latin typeface="メイリオ" panose="020B0604030504040204" pitchFamily="50" charset="-128"/>
                <a:ea typeface="メイリオ" panose="020B0604030504040204" pitchFamily="50" charset="-128"/>
              </a:rPr>
              <a:t>分子数を</a:t>
            </a:r>
            <a:r>
              <a:rPr kumimoji="1" lang="en-US" altLang="ja-JP" sz="2600" dirty="0">
                <a:latin typeface="メイリオ" panose="020B0604030504040204" pitchFamily="50" charset="-128"/>
                <a:ea typeface="メイリオ" panose="020B0604030504040204" pitchFamily="50" charset="-128"/>
              </a:rPr>
              <a:t>3.26</a:t>
            </a:r>
            <a:r>
              <a:rPr kumimoji="1" lang="ja-JP" altLang="en-US" sz="2600" dirty="0">
                <a:latin typeface="メイリオ" panose="020B0604030504040204" pitchFamily="50" charset="-128"/>
                <a:ea typeface="メイリオ" panose="020B0604030504040204" pitchFamily="50" charset="-128"/>
              </a:rPr>
              <a:t>倍＝＞揺らぎ幅を</a:t>
            </a:r>
            <a:r>
              <a:rPr kumimoji="1" lang="en-US" altLang="ja-JP" sz="2600" dirty="0">
                <a:latin typeface="メイリオ" panose="020B0604030504040204" pitchFamily="50" charset="-128"/>
                <a:ea typeface="メイリオ" panose="020B0604030504040204" pitchFamily="50" charset="-128"/>
              </a:rPr>
              <a:t>60</a:t>
            </a:r>
            <a:r>
              <a:rPr kumimoji="1" lang="ja-JP" altLang="en-US" sz="2600" dirty="0">
                <a:latin typeface="メイリオ" panose="020B0604030504040204" pitchFamily="50" charset="-128"/>
                <a:ea typeface="メイリオ" panose="020B0604030504040204" pitchFamily="50" charset="-128"/>
              </a:rPr>
              <a:t>％改善</a:t>
            </a:r>
          </a:p>
        </p:txBody>
      </p:sp>
      <p:sp>
        <p:nvSpPr>
          <p:cNvPr id="5" name="テキスト ボックス 4">
            <a:extLst>
              <a:ext uri="{FF2B5EF4-FFF2-40B4-BE49-F238E27FC236}">
                <a16:creationId xmlns:a16="http://schemas.microsoft.com/office/drawing/2014/main" id="{1E449386-B8A4-4A6E-A2DE-52C3F3F8E013}"/>
              </a:ext>
            </a:extLst>
          </p:cNvPr>
          <p:cNvSpPr txBox="1"/>
          <p:nvPr/>
        </p:nvSpPr>
        <p:spPr>
          <a:xfrm>
            <a:off x="5131038" y="1366971"/>
            <a:ext cx="4031707"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今後、時間積分範囲を</a:t>
            </a:r>
            <a:r>
              <a:rPr kumimoji="1" lang="en-US" altLang="ja-JP" dirty="0">
                <a:latin typeface="メイリオ" panose="020B0604030504040204" pitchFamily="50" charset="-128"/>
                <a:ea typeface="メイリオ" panose="020B0604030504040204" pitchFamily="50" charset="-128"/>
              </a:rPr>
              <a:t>10ps</a:t>
            </a:r>
            <a:r>
              <a:rPr kumimoji="1" lang="ja-JP" altLang="en-US" dirty="0">
                <a:latin typeface="メイリオ" panose="020B0604030504040204" pitchFamily="50" charset="-128"/>
                <a:ea typeface="メイリオ" panose="020B0604030504040204" pitchFamily="50" charset="-128"/>
              </a:rPr>
              <a:t>まで使用</a:t>
            </a:r>
          </a:p>
        </p:txBody>
      </p:sp>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CFF93D42-C119-4041-A7B2-B7D6A6AE630A}"/>
                  </a:ext>
                </a:extLst>
              </p:cNvPr>
              <p:cNvSpPr txBox="1"/>
              <p:nvPr/>
            </p:nvSpPr>
            <p:spPr>
              <a:xfrm rot="16200000">
                <a:off x="-1028765" y="3284027"/>
                <a:ext cx="3419606" cy="3924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1950" i="1" smtClean="0">
                          <a:latin typeface="Cambria Math" panose="02040503050406030204" pitchFamily="18" charset="0"/>
                        </a:rPr>
                        <m:t>𝜑</m:t>
                      </m:r>
                      <m:r>
                        <a:rPr kumimoji="1" lang="en-US" altLang="ja-JP" sz="1950" b="0" i="1" smtClean="0">
                          <a:latin typeface="Cambria Math" panose="02040503050406030204" pitchFamily="18" charset="0"/>
                        </a:rPr>
                        <m:t>(</m:t>
                      </m:r>
                      <m:r>
                        <a:rPr kumimoji="1" lang="en-US" altLang="ja-JP" sz="1950" b="0" i="1" smtClean="0">
                          <a:latin typeface="Cambria Math" panose="02040503050406030204" pitchFamily="18" charset="0"/>
                        </a:rPr>
                        <m:t>𝑡</m:t>
                      </m:r>
                      <m:r>
                        <a:rPr kumimoji="1" lang="en-US" altLang="ja-JP" sz="1950" b="0" i="1" smtClean="0">
                          <a:latin typeface="Cambria Math" panose="02040503050406030204" pitchFamily="18" charset="0"/>
                        </a:rPr>
                        <m:t>)</m:t>
                      </m:r>
                    </m:oMath>
                  </m:oMathPara>
                </a14:m>
                <a:endParaRPr kumimoji="1" lang="ja-JP" altLang="en-US" sz="1950" dirty="0"/>
              </a:p>
            </p:txBody>
          </p:sp>
        </mc:Choice>
        <mc:Fallback xmlns="">
          <p:sp>
            <p:nvSpPr>
              <p:cNvPr id="9" name="テキスト ボックス 8">
                <a:extLst>
                  <a:ext uri="{FF2B5EF4-FFF2-40B4-BE49-F238E27FC236}">
                    <a16:creationId xmlns:a16="http://schemas.microsoft.com/office/drawing/2014/main" id="{CFF93D42-C119-4041-A7B2-B7D6A6AE630A}"/>
                  </a:ext>
                </a:extLst>
              </p:cNvPr>
              <p:cNvSpPr txBox="1">
                <a:spLocks noRot="1" noChangeAspect="1" noMove="1" noResize="1" noEditPoints="1" noAdjustHandles="1" noChangeArrowheads="1" noChangeShapeType="1" noTextEdit="1"/>
              </p:cNvSpPr>
              <p:nvPr/>
            </p:nvSpPr>
            <p:spPr>
              <a:xfrm rot="16200000">
                <a:off x="-1028765" y="3284027"/>
                <a:ext cx="3419606" cy="392415"/>
              </a:xfrm>
              <a:prstGeom prst="rect">
                <a:avLst/>
              </a:prstGeom>
              <a:blipFill>
                <a:blip r:embed="rId5"/>
                <a:stretch>
                  <a:fillRect r="-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BE86E7A-AED0-48A6-B47D-5834265C3B99}"/>
                  </a:ext>
                </a:extLst>
              </p:cNvPr>
              <p:cNvSpPr txBox="1"/>
              <p:nvPr/>
            </p:nvSpPr>
            <p:spPr>
              <a:xfrm>
                <a:off x="1144114" y="5474497"/>
                <a:ext cx="3419606" cy="3924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950" b="0" i="0" smtClean="0">
                          <a:latin typeface="Cambria Math" panose="02040503050406030204" pitchFamily="18" charset="0"/>
                        </a:rPr>
                        <m:t>time</m:t>
                      </m:r>
                      <m:r>
                        <a:rPr kumimoji="1" lang="en-US" altLang="ja-JP" sz="1950" b="0" i="0" smtClean="0">
                          <a:latin typeface="Cambria Math" panose="02040503050406030204" pitchFamily="18" charset="0"/>
                        </a:rPr>
                        <m:t>[</m:t>
                      </m:r>
                      <m:r>
                        <m:rPr>
                          <m:sty m:val="p"/>
                        </m:rPr>
                        <a:rPr kumimoji="1" lang="en-US" altLang="ja-JP" sz="1950" b="0" i="0" smtClean="0">
                          <a:latin typeface="Cambria Math" panose="02040503050406030204" pitchFamily="18" charset="0"/>
                        </a:rPr>
                        <m:t>ps</m:t>
                      </m:r>
                      <m:r>
                        <a:rPr kumimoji="1" lang="en-US" altLang="ja-JP" sz="1950" b="0" i="0" smtClean="0">
                          <a:latin typeface="Cambria Math" panose="02040503050406030204" pitchFamily="18" charset="0"/>
                        </a:rPr>
                        <m:t>]</m:t>
                      </m:r>
                    </m:oMath>
                  </m:oMathPara>
                </a14:m>
                <a:endParaRPr kumimoji="1" lang="ja-JP" altLang="en-US" sz="1950" dirty="0"/>
              </a:p>
            </p:txBody>
          </p:sp>
        </mc:Choice>
        <mc:Fallback xmlns="">
          <p:sp>
            <p:nvSpPr>
              <p:cNvPr id="10" name="テキスト ボックス 9">
                <a:extLst>
                  <a:ext uri="{FF2B5EF4-FFF2-40B4-BE49-F238E27FC236}">
                    <a16:creationId xmlns:a16="http://schemas.microsoft.com/office/drawing/2014/main" id="{5BE86E7A-AED0-48A6-B47D-5834265C3B99}"/>
                  </a:ext>
                </a:extLst>
              </p:cNvPr>
              <p:cNvSpPr txBox="1">
                <a:spLocks noRot="1" noChangeAspect="1" noMove="1" noResize="1" noEditPoints="1" noAdjustHandles="1" noChangeArrowheads="1" noChangeShapeType="1" noTextEdit="1"/>
              </p:cNvSpPr>
              <p:nvPr/>
            </p:nvSpPr>
            <p:spPr>
              <a:xfrm>
                <a:off x="1144114" y="5474497"/>
                <a:ext cx="3419606" cy="392415"/>
              </a:xfrm>
              <a:prstGeom prst="rect">
                <a:avLst/>
              </a:prstGeom>
              <a:blipFill>
                <a:blip r:embed="rId6"/>
                <a:stretch>
                  <a:fillRect b="-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2A2CAD2F-1572-4EF4-BED5-234F08C37255}"/>
                  </a:ext>
                </a:extLst>
              </p:cNvPr>
              <p:cNvSpPr txBox="1"/>
              <p:nvPr/>
            </p:nvSpPr>
            <p:spPr>
              <a:xfrm rot="16200000">
                <a:off x="3287246" y="3284026"/>
                <a:ext cx="3419606" cy="3924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1950" i="1" smtClean="0">
                          <a:latin typeface="Cambria Math" panose="02040503050406030204" pitchFamily="18" charset="0"/>
                        </a:rPr>
                        <m:t>𝜑</m:t>
                      </m:r>
                      <m:r>
                        <a:rPr kumimoji="1" lang="en-US" altLang="ja-JP" sz="1950" b="0" i="1" smtClean="0">
                          <a:latin typeface="Cambria Math" panose="02040503050406030204" pitchFamily="18" charset="0"/>
                        </a:rPr>
                        <m:t>(</m:t>
                      </m:r>
                      <m:r>
                        <a:rPr kumimoji="1" lang="en-US" altLang="ja-JP" sz="1950" b="0" i="1" smtClean="0">
                          <a:latin typeface="Cambria Math" panose="02040503050406030204" pitchFamily="18" charset="0"/>
                        </a:rPr>
                        <m:t>𝑡</m:t>
                      </m:r>
                      <m:r>
                        <a:rPr kumimoji="1" lang="en-US" altLang="ja-JP" sz="1950" b="0" i="1" smtClean="0">
                          <a:latin typeface="Cambria Math" panose="02040503050406030204" pitchFamily="18" charset="0"/>
                        </a:rPr>
                        <m:t>)</m:t>
                      </m:r>
                    </m:oMath>
                  </m:oMathPara>
                </a14:m>
                <a:endParaRPr kumimoji="1" lang="ja-JP" altLang="en-US" sz="1950" dirty="0"/>
              </a:p>
            </p:txBody>
          </p:sp>
        </mc:Choice>
        <mc:Fallback xmlns="">
          <p:sp>
            <p:nvSpPr>
              <p:cNvPr id="12" name="テキスト ボックス 11">
                <a:extLst>
                  <a:ext uri="{FF2B5EF4-FFF2-40B4-BE49-F238E27FC236}">
                    <a16:creationId xmlns:a16="http://schemas.microsoft.com/office/drawing/2014/main" id="{2A2CAD2F-1572-4EF4-BED5-234F08C37255}"/>
                  </a:ext>
                </a:extLst>
              </p:cNvPr>
              <p:cNvSpPr txBox="1">
                <a:spLocks noRot="1" noChangeAspect="1" noMove="1" noResize="1" noEditPoints="1" noAdjustHandles="1" noChangeArrowheads="1" noChangeShapeType="1" noTextEdit="1"/>
              </p:cNvSpPr>
              <p:nvPr/>
            </p:nvSpPr>
            <p:spPr>
              <a:xfrm rot="16200000">
                <a:off x="3287246" y="3284026"/>
                <a:ext cx="3419606" cy="392415"/>
              </a:xfrm>
              <a:prstGeom prst="rect">
                <a:avLst/>
              </a:prstGeom>
              <a:blipFill>
                <a:blip r:embed="rId7"/>
                <a:stretch>
                  <a:fillRect r="-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5C5E88F-8E9B-4910-BE40-DF2A5B5B72D5}"/>
                  </a:ext>
                </a:extLst>
              </p:cNvPr>
              <p:cNvSpPr txBox="1"/>
              <p:nvPr/>
            </p:nvSpPr>
            <p:spPr>
              <a:xfrm>
                <a:off x="5460125" y="5474496"/>
                <a:ext cx="3419606" cy="3924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ja-JP" sz="1950" b="0" i="0" smtClean="0">
                          <a:latin typeface="Cambria Math" panose="02040503050406030204" pitchFamily="18" charset="0"/>
                        </a:rPr>
                        <m:t>time</m:t>
                      </m:r>
                      <m:r>
                        <a:rPr kumimoji="1" lang="en-US" altLang="ja-JP" sz="1950" b="0" i="0" smtClean="0">
                          <a:latin typeface="Cambria Math" panose="02040503050406030204" pitchFamily="18" charset="0"/>
                        </a:rPr>
                        <m:t>[</m:t>
                      </m:r>
                      <m:r>
                        <m:rPr>
                          <m:sty m:val="p"/>
                        </m:rPr>
                        <a:rPr kumimoji="1" lang="en-US" altLang="ja-JP" sz="1950" b="0" i="0" smtClean="0">
                          <a:latin typeface="Cambria Math" panose="02040503050406030204" pitchFamily="18" charset="0"/>
                        </a:rPr>
                        <m:t>ps</m:t>
                      </m:r>
                      <m:r>
                        <a:rPr kumimoji="1" lang="en-US" altLang="ja-JP" sz="1950" b="0" i="0" smtClean="0">
                          <a:latin typeface="Cambria Math" panose="02040503050406030204" pitchFamily="18" charset="0"/>
                        </a:rPr>
                        <m:t>]</m:t>
                      </m:r>
                    </m:oMath>
                  </m:oMathPara>
                </a14:m>
                <a:endParaRPr kumimoji="1" lang="ja-JP" altLang="en-US" sz="1950" dirty="0"/>
              </a:p>
            </p:txBody>
          </p:sp>
        </mc:Choice>
        <mc:Fallback xmlns="">
          <p:sp>
            <p:nvSpPr>
              <p:cNvPr id="13" name="テキスト ボックス 12">
                <a:extLst>
                  <a:ext uri="{FF2B5EF4-FFF2-40B4-BE49-F238E27FC236}">
                    <a16:creationId xmlns:a16="http://schemas.microsoft.com/office/drawing/2014/main" id="{A5C5E88F-8E9B-4910-BE40-DF2A5B5B72D5}"/>
                  </a:ext>
                </a:extLst>
              </p:cNvPr>
              <p:cNvSpPr txBox="1">
                <a:spLocks noRot="1" noChangeAspect="1" noMove="1" noResize="1" noEditPoints="1" noAdjustHandles="1" noChangeArrowheads="1" noChangeShapeType="1" noTextEdit="1"/>
              </p:cNvSpPr>
              <p:nvPr/>
            </p:nvSpPr>
            <p:spPr>
              <a:xfrm>
                <a:off x="5460125" y="5474496"/>
                <a:ext cx="3419606" cy="392415"/>
              </a:xfrm>
              <a:prstGeom prst="rect">
                <a:avLst/>
              </a:prstGeom>
              <a:blipFill>
                <a:blip r:embed="rId8"/>
                <a:stretch>
                  <a:fillRect b="-15625"/>
                </a:stretch>
              </a:blipFill>
            </p:spPr>
            <p:txBody>
              <a:bodyPr/>
              <a:lstStyle/>
              <a:p>
                <a:r>
                  <a:rPr lang="ja-JP" altLang="en-US">
                    <a:noFill/>
                  </a:rPr>
                  <a:t> </a:t>
                </a:r>
              </a:p>
            </p:txBody>
          </p:sp>
        </mc:Fallback>
      </mc:AlternateContent>
      <p:sp>
        <p:nvSpPr>
          <p:cNvPr id="14" name="テキスト ボックス 13">
            <a:extLst>
              <a:ext uri="{FF2B5EF4-FFF2-40B4-BE49-F238E27FC236}">
                <a16:creationId xmlns:a16="http://schemas.microsoft.com/office/drawing/2014/main" id="{CCFC3E69-C797-450B-AA23-32E117F4746D}"/>
              </a:ext>
            </a:extLst>
          </p:cNvPr>
          <p:cNvSpPr txBox="1"/>
          <p:nvPr/>
        </p:nvSpPr>
        <p:spPr>
          <a:xfrm>
            <a:off x="681038" y="5858018"/>
            <a:ext cx="8900000" cy="276999"/>
          </a:xfrm>
          <a:prstGeom prst="rect">
            <a:avLst/>
          </a:prstGeom>
          <a:noFill/>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Fig.1. Debye functions expressed by auto-and cross-correlation of water</a:t>
            </a:r>
            <a:r>
              <a:rPr lang="en-US" altLang="ja-JP" sz="1200" dirty="0">
                <a:latin typeface="メイリオ" panose="020B0604030504040204" pitchFamily="50" charset="-128"/>
                <a:ea typeface="メイリオ" panose="020B0604030504040204" pitchFamily="50" charset="-128"/>
              </a:rPr>
              <a:t>( linier plot(a), </a:t>
            </a:r>
            <a:r>
              <a:rPr lang="en-US" altLang="ja-JP" sz="1200" dirty="0">
                <a:latin typeface="メイリオ" panose="020B0604030504040204" pitchFamily="50" charset="-128"/>
                <a:ea typeface="メイリオ" panose="020B0604030504040204" pitchFamily="50" charset="-128"/>
                <a:cs typeface="Times New Roman" panose="02020603050405020304" pitchFamily="18" charset="0"/>
              </a:rPr>
              <a:t>Semi-logarithmic</a:t>
            </a:r>
            <a:r>
              <a:rPr lang="en-US" altLang="ja-JP" sz="1200" dirty="0">
                <a:latin typeface="メイリオ" panose="020B0604030504040204" pitchFamily="50" charset="-128"/>
                <a:ea typeface="メイリオ" panose="020B0604030504040204" pitchFamily="50" charset="-128"/>
              </a:rPr>
              <a:t> plot(b))</a:t>
            </a:r>
            <a:endParaRPr kumimoji="1" lang="ja-JP" altLang="en-US" sz="1200"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94760AC6-81C2-4601-B58C-97710181A4B9}"/>
                  </a:ext>
                </a:extLst>
              </p:cNvPr>
              <p:cNvSpPr txBox="1"/>
              <p:nvPr/>
            </p:nvSpPr>
            <p:spPr>
              <a:xfrm>
                <a:off x="4455348" y="1590106"/>
                <a:ext cx="1083401" cy="3924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950" b="0" i="1" smtClean="0">
                          <a:latin typeface="Cambria Math" panose="02040503050406030204" pitchFamily="18" charset="0"/>
                        </a:rPr>
                        <m:t>(</m:t>
                      </m:r>
                      <m:r>
                        <a:rPr kumimoji="1" lang="en-US" altLang="ja-JP" sz="1950" b="0" i="1" smtClean="0">
                          <a:latin typeface="Cambria Math" panose="02040503050406030204" pitchFamily="18" charset="0"/>
                        </a:rPr>
                        <m:t>𝑏</m:t>
                      </m:r>
                      <m:r>
                        <a:rPr kumimoji="1" lang="en-US" altLang="ja-JP" sz="1950" b="0" i="1" smtClean="0">
                          <a:latin typeface="Cambria Math" panose="02040503050406030204" pitchFamily="18" charset="0"/>
                        </a:rPr>
                        <m:t>)</m:t>
                      </m:r>
                    </m:oMath>
                  </m:oMathPara>
                </a14:m>
                <a:endParaRPr kumimoji="1" lang="ja-JP" altLang="en-US" sz="1950" dirty="0"/>
              </a:p>
            </p:txBody>
          </p:sp>
        </mc:Choice>
        <mc:Fallback xmlns="">
          <p:sp>
            <p:nvSpPr>
              <p:cNvPr id="15" name="テキスト ボックス 14">
                <a:extLst>
                  <a:ext uri="{FF2B5EF4-FFF2-40B4-BE49-F238E27FC236}">
                    <a16:creationId xmlns:a16="http://schemas.microsoft.com/office/drawing/2014/main" id="{94760AC6-81C2-4601-B58C-97710181A4B9}"/>
                  </a:ext>
                </a:extLst>
              </p:cNvPr>
              <p:cNvSpPr txBox="1">
                <a:spLocks noRot="1" noChangeAspect="1" noMove="1" noResize="1" noEditPoints="1" noAdjustHandles="1" noChangeArrowheads="1" noChangeShapeType="1" noTextEdit="1"/>
              </p:cNvSpPr>
              <p:nvPr/>
            </p:nvSpPr>
            <p:spPr>
              <a:xfrm>
                <a:off x="4455348" y="1590106"/>
                <a:ext cx="1083401" cy="392415"/>
              </a:xfrm>
              <a:prstGeom prst="rect">
                <a:avLst/>
              </a:prstGeom>
              <a:blipFill>
                <a:blip r:embed="rId9"/>
                <a:stretch>
                  <a:fillRect b="-156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A58D7E90-D0DA-4864-ABC7-60A025E1DAC2}"/>
                  </a:ext>
                </a:extLst>
              </p:cNvPr>
              <p:cNvSpPr txBox="1"/>
              <p:nvPr/>
            </p:nvSpPr>
            <p:spPr>
              <a:xfrm>
                <a:off x="364603" y="1590106"/>
                <a:ext cx="1083401" cy="3924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950" b="0" i="1" smtClean="0">
                          <a:latin typeface="Cambria Math" panose="02040503050406030204" pitchFamily="18" charset="0"/>
                        </a:rPr>
                        <m:t>(</m:t>
                      </m:r>
                      <m:r>
                        <a:rPr kumimoji="1" lang="en-US" altLang="ja-JP" sz="1950" b="0" i="1" smtClean="0">
                          <a:latin typeface="Cambria Math" panose="02040503050406030204" pitchFamily="18" charset="0"/>
                        </a:rPr>
                        <m:t>𝑎</m:t>
                      </m:r>
                      <m:r>
                        <a:rPr kumimoji="1" lang="en-US" altLang="ja-JP" sz="1950" b="0" i="1" smtClean="0">
                          <a:latin typeface="Cambria Math" panose="02040503050406030204" pitchFamily="18" charset="0"/>
                        </a:rPr>
                        <m:t>)</m:t>
                      </m:r>
                    </m:oMath>
                  </m:oMathPara>
                </a14:m>
                <a:endParaRPr kumimoji="1" lang="ja-JP" altLang="en-US" sz="1950" dirty="0"/>
              </a:p>
            </p:txBody>
          </p:sp>
        </mc:Choice>
        <mc:Fallback xmlns="">
          <p:sp>
            <p:nvSpPr>
              <p:cNvPr id="16" name="テキスト ボックス 15">
                <a:extLst>
                  <a:ext uri="{FF2B5EF4-FFF2-40B4-BE49-F238E27FC236}">
                    <a16:creationId xmlns:a16="http://schemas.microsoft.com/office/drawing/2014/main" id="{A58D7E90-D0DA-4864-ABC7-60A025E1DAC2}"/>
                  </a:ext>
                </a:extLst>
              </p:cNvPr>
              <p:cNvSpPr txBox="1">
                <a:spLocks noRot="1" noChangeAspect="1" noMove="1" noResize="1" noEditPoints="1" noAdjustHandles="1" noChangeArrowheads="1" noChangeShapeType="1" noTextEdit="1"/>
              </p:cNvSpPr>
              <p:nvPr/>
            </p:nvSpPr>
            <p:spPr>
              <a:xfrm>
                <a:off x="364603" y="1590106"/>
                <a:ext cx="1083401" cy="392415"/>
              </a:xfrm>
              <a:prstGeom prst="rect">
                <a:avLst/>
              </a:prstGeom>
              <a:blipFill>
                <a:blip r:embed="rId10"/>
                <a:stretch>
                  <a:fillRect b="-15625"/>
                </a:stretch>
              </a:blipFill>
            </p:spPr>
            <p:txBody>
              <a:bodyPr/>
              <a:lstStyle/>
              <a:p>
                <a:r>
                  <a:rPr lang="ja-JP" altLang="en-US">
                    <a:noFill/>
                  </a:rPr>
                  <a:t> </a:t>
                </a:r>
              </a:p>
            </p:txBody>
          </p:sp>
        </mc:Fallback>
      </mc:AlternateContent>
      <p:sp>
        <p:nvSpPr>
          <p:cNvPr id="17" name="テキスト ボックス 16">
            <a:extLst>
              <a:ext uri="{FF2B5EF4-FFF2-40B4-BE49-F238E27FC236}">
                <a16:creationId xmlns:a16="http://schemas.microsoft.com/office/drawing/2014/main" id="{5B3A5A62-75A1-4FE8-853D-F553CFFCD015}"/>
              </a:ext>
            </a:extLst>
          </p:cNvPr>
          <p:cNvSpPr txBox="1"/>
          <p:nvPr/>
        </p:nvSpPr>
        <p:spPr>
          <a:xfrm>
            <a:off x="2302877" y="2033507"/>
            <a:ext cx="2403275" cy="954107"/>
          </a:xfrm>
          <a:prstGeom prst="rect">
            <a:avLst/>
          </a:prstGeom>
          <a:noFill/>
        </p:spPr>
        <p:txBody>
          <a:bodyPr wrap="square" rtlCol="0">
            <a:spAutoFit/>
          </a:bodyPr>
          <a:lstStyle/>
          <a:p>
            <a:r>
              <a:rPr kumimoji="1" lang="ja-JP" altLang="en-US" sz="2800" dirty="0">
                <a:solidFill>
                  <a:srgbClr val="FF0000"/>
                </a:solidFill>
                <a:latin typeface="メイリオ" panose="020B0604030504040204" pitchFamily="50" charset="-128"/>
                <a:ea typeface="メイリオ" panose="020B0604030504040204" pitchFamily="50" charset="-128"/>
              </a:rPr>
              <a:t>・</a:t>
            </a:r>
            <a:r>
              <a:rPr kumimoji="1" lang="en-US" altLang="ja-JP" sz="1600" dirty="0">
                <a:latin typeface="メイリオ" panose="020B0604030504040204" pitchFamily="50" charset="-128"/>
                <a:ea typeface="メイリオ" panose="020B0604030504040204" pitchFamily="50" charset="-128"/>
              </a:rPr>
              <a:t>water 295(204K)</a:t>
            </a:r>
          </a:p>
          <a:p>
            <a:r>
              <a:rPr kumimoji="1" lang="ja-JP" altLang="en-US" sz="2800" dirty="0">
                <a:solidFill>
                  <a:srgbClr val="0070C0"/>
                </a:solidFill>
                <a:latin typeface="メイリオ" panose="020B0604030504040204" pitchFamily="50" charset="-128"/>
                <a:ea typeface="メイリオ" panose="020B0604030504040204" pitchFamily="50" charset="-128"/>
              </a:rPr>
              <a:t>・</a:t>
            </a:r>
            <a:r>
              <a:rPr kumimoji="1" lang="en-US" altLang="ja-JP" sz="1600" dirty="0">
                <a:latin typeface="メイリオ" panose="020B0604030504040204" pitchFamily="50" charset="-128"/>
                <a:ea typeface="メイリオ" panose="020B0604030504040204" pitchFamily="50" charset="-128"/>
              </a:rPr>
              <a:t>water 962(204K)</a:t>
            </a:r>
          </a:p>
        </p:txBody>
      </p:sp>
      <p:cxnSp>
        <p:nvCxnSpPr>
          <p:cNvPr id="18" name="直線コネクタ 17">
            <a:extLst>
              <a:ext uri="{FF2B5EF4-FFF2-40B4-BE49-F238E27FC236}">
                <a16:creationId xmlns:a16="http://schemas.microsoft.com/office/drawing/2014/main" id="{93391713-38FA-4E75-9399-62277D1B8653}"/>
              </a:ext>
            </a:extLst>
          </p:cNvPr>
          <p:cNvCxnSpPr/>
          <p:nvPr/>
        </p:nvCxnSpPr>
        <p:spPr>
          <a:xfrm>
            <a:off x="1274618" y="4322618"/>
            <a:ext cx="328910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E65AC563-1906-47ED-9C09-90DECB4CEBE6}"/>
              </a:ext>
            </a:extLst>
          </p:cNvPr>
          <p:cNvCxnSpPr/>
          <p:nvPr/>
        </p:nvCxnSpPr>
        <p:spPr>
          <a:xfrm>
            <a:off x="1274618" y="4959926"/>
            <a:ext cx="3289102"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0624D153-0FE0-40BA-B885-FC5B6705525F}"/>
              </a:ext>
            </a:extLst>
          </p:cNvPr>
          <p:cNvCxnSpPr/>
          <p:nvPr/>
        </p:nvCxnSpPr>
        <p:spPr>
          <a:xfrm>
            <a:off x="1299986" y="4675784"/>
            <a:ext cx="3289102" cy="0"/>
          </a:xfrm>
          <a:prstGeom prst="line">
            <a:avLst/>
          </a:prstGeom>
          <a:ln w="28575">
            <a:solidFill>
              <a:srgbClr val="00B0F0"/>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015C88A8-3327-4B96-B167-848F06CCA82A}"/>
              </a:ext>
            </a:extLst>
          </p:cNvPr>
          <p:cNvCxnSpPr/>
          <p:nvPr/>
        </p:nvCxnSpPr>
        <p:spPr>
          <a:xfrm>
            <a:off x="1299989" y="4432536"/>
            <a:ext cx="3289102" cy="0"/>
          </a:xfrm>
          <a:prstGeom prst="line">
            <a:avLst/>
          </a:prstGeom>
          <a:ln w="28575">
            <a:solidFill>
              <a:srgbClr val="00B0F0"/>
            </a:solidFill>
            <a:prstDash val="lgDash"/>
          </a:ln>
        </p:spPr>
        <p:style>
          <a:lnRef idx="1">
            <a:schemeClr val="accent1"/>
          </a:lnRef>
          <a:fillRef idx="0">
            <a:schemeClr val="accent1"/>
          </a:fillRef>
          <a:effectRef idx="0">
            <a:schemeClr val="accent1"/>
          </a:effectRef>
          <a:fontRef idx="minor">
            <a:schemeClr val="tx1"/>
          </a:fontRef>
        </p:style>
      </p:cxnSp>
      <p:pic>
        <p:nvPicPr>
          <p:cNvPr id="23" name="図 22">
            <a:extLst>
              <a:ext uri="{FF2B5EF4-FFF2-40B4-BE49-F238E27FC236}">
                <a16:creationId xmlns:a16="http://schemas.microsoft.com/office/drawing/2014/main" id="{D272932A-A31A-4356-A2C4-A43BAFB48B2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11990" y="1806956"/>
            <a:ext cx="3841419" cy="3684073"/>
          </a:xfrm>
          <a:prstGeom prst="rect">
            <a:avLst/>
          </a:prstGeom>
        </p:spPr>
      </p:pic>
    </p:spTree>
    <p:extLst>
      <p:ext uri="{BB962C8B-B14F-4D97-AF65-F5344CB8AC3E}">
        <p14:creationId xmlns:p14="http://schemas.microsoft.com/office/powerpoint/2010/main" val="2407403922"/>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TM02900720[[fn=インテグラル]]</Template>
  <TotalTime>7953</TotalTime>
  <Words>1768</Words>
  <Application>Microsoft Office PowerPoint</Application>
  <PresentationFormat>A4 210 x 297 mm</PresentationFormat>
  <Paragraphs>243</Paragraphs>
  <Slides>15</Slides>
  <Notes>15</Notes>
  <HiddenSlides>0</HiddenSlides>
  <MMClips>1</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15</vt:i4>
      </vt:variant>
    </vt:vector>
  </HeadingPairs>
  <TitlesOfParts>
    <vt:vector size="26" baseType="lpstr">
      <vt:lpstr>メイリオ</vt:lpstr>
      <vt:lpstr>游ゴシック</vt:lpstr>
      <vt:lpstr>游明朝</vt:lpstr>
      <vt:lpstr>Arial</vt:lpstr>
      <vt:lpstr>Calibri</vt:lpstr>
      <vt:lpstr>Calibri Light</vt:lpstr>
      <vt:lpstr>Cambria Math</vt:lpstr>
      <vt:lpstr>Times New Roman</vt:lpstr>
      <vt:lpstr>Wingdings</vt:lpstr>
      <vt:lpstr>Wingdings 2</vt:lpstr>
      <vt:lpstr>HDOfficeLightV0</vt:lpstr>
      <vt:lpstr>分子動力学法による 誘電緩和曲線の再現</vt:lpstr>
      <vt:lpstr>分子動力学(MD)法</vt:lpstr>
      <vt:lpstr>背景１　</vt:lpstr>
      <vt:lpstr>背景２　誘電分光(DS)法</vt:lpstr>
      <vt:lpstr>背景３　</vt:lpstr>
      <vt:lpstr>目的</vt:lpstr>
      <vt:lpstr>実験方法</vt:lpstr>
      <vt:lpstr>結果１: 密度の温度依存性</vt:lpstr>
      <vt:lpstr>結果２：双極子モーメント間の相関関数</vt:lpstr>
      <vt:lpstr>結果３－１：モデル関数：単一指数関数</vt:lpstr>
      <vt:lpstr>結果３－２：被積分関数</vt:lpstr>
      <vt:lpstr>結果４：誘電緩和曲線</vt:lpstr>
      <vt:lpstr>まとめ</vt:lpstr>
      <vt:lpstr>今後の展望</vt:lpstr>
      <vt:lpstr>参考文献</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分子動力学法による誘電緩和曲線の再現</dc:title>
  <dc:creator>doublex3210@outlook.jp</dc:creator>
  <cp:lastModifiedBy>doublex3210@outlook.jp</cp:lastModifiedBy>
  <cp:revision>27</cp:revision>
  <cp:lastPrinted>2020-02-05T09:20:47Z</cp:lastPrinted>
  <dcterms:created xsi:type="dcterms:W3CDTF">2019-11-15T10:34:42Z</dcterms:created>
  <dcterms:modified xsi:type="dcterms:W3CDTF">2020-02-26T22:59:32Z</dcterms:modified>
</cp:coreProperties>
</file>